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6" r:id="rId1"/>
  </p:sldMasterIdLst>
  <p:notesMasterIdLst>
    <p:notesMasterId r:id="rId172"/>
  </p:notesMasterIdLst>
  <p:handoutMasterIdLst>
    <p:handoutMasterId r:id="rId173"/>
  </p:handoutMasterIdLst>
  <p:sldIdLst>
    <p:sldId id="558" r:id="rId2"/>
    <p:sldId id="2024" r:id="rId3"/>
    <p:sldId id="2025" r:id="rId4"/>
    <p:sldId id="2022" r:id="rId5"/>
    <p:sldId id="485" r:id="rId6"/>
    <p:sldId id="2029" r:id="rId7"/>
    <p:sldId id="2026" r:id="rId8"/>
    <p:sldId id="2028" r:id="rId9"/>
    <p:sldId id="2027" r:id="rId10"/>
    <p:sldId id="2023" r:id="rId11"/>
    <p:sldId id="2009" r:id="rId12"/>
    <p:sldId id="340" r:id="rId13"/>
    <p:sldId id="1854" r:id="rId14"/>
    <p:sldId id="1855" r:id="rId15"/>
    <p:sldId id="1856" r:id="rId16"/>
    <p:sldId id="1857" r:id="rId17"/>
    <p:sldId id="1858" r:id="rId18"/>
    <p:sldId id="1859" r:id="rId19"/>
    <p:sldId id="1860" r:id="rId20"/>
    <p:sldId id="1861" r:id="rId21"/>
    <p:sldId id="1862" r:id="rId22"/>
    <p:sldId id="1863" r:id="rId23"/>
    <p:sldId id="1864" r:id="rId24"/>
    <p:sldId id="1865" r:id="rId25"/>
    <p:sldId id="1866" r:id="rId26"/>
    <p:sldId id="1867" r:id="rId27"/>
    <p:sldId id="1868" r:id="rId28"/>
    <p:sldId id="1869" r:id="rId29"/>
    <p:sldId id="1870" r:id="rId30"/>
    <p:sldId id="1871" r:id="rId31"/>
    <p:sldId id="1872" r:id="rId32"/>
    <p:sldId id="1873" r:id="rId33"/>
    <p:sldId id="1874" r:id="rId34"/>
    <p:sldId id="1875" r:id="rId35"/>
    <p:sldId id="1876" r:id="rId36"/>
    <p:sldId id="1877" r:id="rId37"/>
    <p:sldId id="1878" r:id="rId38"/>
    <p:sldId id="1879" r:id="rId39"/>
    <p:sldId id="1880" r:id="rId40"/>
    <p:sldId id="1881" r:id="rId41"/>
    <p:sldId id="1882" r:id="rId42"/>
    <p:sldId id="1883" r:id="rId43"/>
    <p:sldId id="1884" r:id="rId44"/>
    <p:sldId id="1885" r:id="rId45"/>
    <p:sldId id="1886" r:id="rId46"/>
    <p:sldId id="1887" r:id="rId47"/>
    <p:sldId id="1888" r:id="rId48"/>
    <p:sldId id="1889" r:id="rId49"/>
    <p:sldId id="1890" r:id="rId50"/>
    <p:sldId id="1891" r:id="rId51"/>
    <p:sldId id="1892" r:id="rId52"/>
    <p:sldId id="1893" r:id="rId53"/>
    <p:sldId id="1894" r:id="rId54"/>
    <p:sldId id="1895" r:id="rId55"/>
    <p:sldId id="1896" r:id="rId56"/>
    <p:sldId id="1897" r:id="rId57"/>
    <p:sldId id="1898" r:id="rId58"/>
    <p:sldId id="1899" r:id="rId59"/>
    <p:sldId id="1900" r:id="rId60"/>
    <p:sldId id="1901" r:id="rId61"/>
    <p:sldId id="1902" r:id="rId62"/>
    <p:sldId id="1903" r:id="rId63"/>
    <p:sldId id="1904" r:id="rId64"/>
    <p:sldId id="1905" r:id="rId65"/>
    <p:sldId id="1906" r:id="rId66"/>
    <p:sldId id="1907" r:id="rId67"/>
    <p:sldId id="1908" r:id="rId68"/>
    <p:sldId id="1909" r:id="rId69"/>
    <p:sldId id="1910" r:id="rId70"/>
    <p:sldId id="1911" r:id="rId71"/>
    <p:sldId id="1912" r:id="rId72"/>
    <p:sldId id="1913" r:id="rId73"/>
    <p:sldId id="1914" r:id="rId74"/>
    <p:sldId id="1915" r:id="rId75"/>
    <p:sldId id="1916" r:id="rId76"/>
    <p:sldId id="1917" r:id="rId77"/>
    <p:sldId id="1918" r:id="rId78"/>
    <p:sldId id="1919" r:id="rId79"/>
    <p:sldId id="1920" r:id="rId80"/>
    <p:sldId id="1921" r:id="rId81"/>
    <p:sldId id="1922" r:id="rId82"/>
    <p:sldId id="1923" r:id="rId83"/>
    <p:sldId id="1924" r:id="rId84"/>
    <p:sldId id="1925" r:id="rId85"/>
    <p:sldId id="1926" r:id="rId86"/>
    <p:sldId id="1927" r:id="rId87"/>
    <p:sldId id="1928" r:id="rId88"/>
    <p:sldId id="1929" r:id="rId89"/>
    <p:sldId id="1930" r:id="rId90"/>
    <p:sldId id="1931" r:id="rId91"/>
    <p:sldId id="1932" r:id="rId92"/>
    <p:sldId id="1933" r:id="rId93"/>
    <p:sldId id="1934" r:id="rId94"/>
    <p:sldId id="1935" r:id="rId95"/>
    <p:sldId id="1936" r:id="rId96"/>
    <p:sldId id="1937" r:id="rId97"/>
    <p:sldId id="1938" r:id="rId98"/>
    <p:sldId id="1939" r:id="rId99"/>
    <p:sldId id="1940" r:id="rId100"/>
    <p:sldId id="1941" r:id="rId101"/>
    <p:sldId id="1942" r:id="rId102"/>
    <p:sldId id="1943" r:id="rId103"/>
    <p:sldId id="1944" r:id="rId104"/>
    <p:sldId id="1945" r:id="rId105"/>
    <p:sldId id="1946" r:id="rId106"/>
    <p:sldId id="1947" r:id="rId107"/>
    <p:sldId id="1948" r:id="rId108"/>
    <p:sldId id="1949" r:id="rId109"/>
    <p:sldId id="1950" r:id="rId110"/>
    <p:sldId id="1951" r:id="rId111"/>
    <p:sldId id="1952" r:id="rId112"/>
    <p:sldId id="1953" r:id="rId113"/>
    <p:sldId id="1954" r:id="rId114"/>
    <p:sldId id="1955" r:id="rId115"/>
    <p:sldId id="1956" r:id="rId116"/>
    <p:sldId id="1957" r:id="rId117"/>
    <p:sldId id="1958" r:id="rId118"/>
    <p:sldId id="1959" r:id="rId119"/>
    <p:sldId id="1960" r:id="rId120"/>
    <p:sldId id="1961" r:id="rId121"/>
    <p:sldId id="1962" r:id="rId122"/>
    <p:sldId id="1963" r:id="rId123"/>
    <p:sldId id="1964" r:id="rId124"/>
    <p:sldId id="1965" r:id="rId125"/>
    <p:sldId id="1966" r:id="rId126"/>
    <p:sldId id="1967" r:id="rId127"/>
    <p:sldId id="1968" r:id="rId128"/>
    <p:sldId id="1969" r:id="rId129"/>
    <p:sldId id="1970" r:id="rId130"/>
    <p:sldId id="1971" r:id="rId131"/>
    <p:sldId id="1972" r:id="rId132"/>
    <p:sldId id="1973" r:id="rId133"/>
    <p:sldId id="1974" r:id="rId134"/>
    <p:sldId id="1975" r:id="rId135"/>
    <p:sldId id="1976" r:id="rId136"/>
    <p:sldId id="1977" r:id="rId137"/>
    <p:sldId id="1978" r:id="rId138"/>
    <p:sldId id="1979" r:id="rId139"/>
    <p:sldId id="1980" r:id="rId140"/>
    <p:sldId id="1981" r:id="rId141"/>
    <p:sldId id="1982" r:id="rId142"/>
    <p:sldId id="1983" r:id="rId143"/>
    <p:sldId id="1984" r:id="rId144"/>
    <p:sldId id="1985" r:id="rId145"/>
    <p:sldId id="1986" r:id="rId146"/>
    <p:sldId id="1987" r:id="rId147"/>
    <p:sldId id="1988" r:id="rId148"/>
    <p:sldId id="1989" r:id="rId149"/>
    <p:sldId id="1990" r:id="rId150"/>
    <p:sldId id="1991" r:id="rId151"/>
    <p:sldId id="1992" r:id="rId152"/>
    <p:sldId id="1993" r:id="rId153"/>
    <p:sldId id="1995" r:id="rId154"/>
    <p:sldId id="1996" r:id="rId155"/>
    <p:sldId id="1997" r:id="rId156"/>
    <p:sldId id="1998" r:id="rId157"/>
    <p:sldId id="1999" r:id="rId158"/>
    <p:sldId id="2000" r:id="rId159"/>
    <p:sldId id="2001" r:id="rId160"/>
    <p:sldId id="2002" r:id="rId161"/>
    <p:sldId id="2003" r:id="rId162"/>
    <p:sldId id="2004" r:id="rId163"/>
    <p:sldId id="2005" r:id="rId164"/>
    <p:sldId id="2006" r:id="rId165"/>
    <p:sldId id="1213" r:id="rId166"/>
    <p:sldId id="534" r:id="rId167"/>
    <p:sldId id="535" r:id="rId168"/>
    <p:sldId id="662" r:id="rId169"/>
    <p:sldId id="663" r:id="rId170"/>
    <p:sldId id="1853" r:id="rId1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Introduction" id="{ED757D02-6EAE-489E-9BB9-8E4592A888FC}">
          <p14:sldIdLst>
            <p14:sldId id="558"/>
            <p14:sldId id="2024"/>
            <p14:sldId id="2025"/>
            <p14:sldId id="2022"/>
          </p14:sldIdLst>
        </p14:section>
        <p14:section name="Practical Application" id="{83EFAE05-DB05-4B98-83A7-E27169126674}">
          <p14:sldIdLst>
            <p14:sldId id="485"/>
            <p14:sldId id="2029"/>
            <p14:sldId id="2026"/>
            <p14:sldId id="2028"/>
            <p14:sldId id="2027"/>
            <p14:sldId id="2023"/>
            <p14:sldId id="2009"/>
          </p14:sldIdLst>
        </p14:section>
        <p14:section name="Session Content" id="{21CFCDC3-C0B9-455D-A009-52197B001513}">
          <p14:sldIdLst>
            <p14:sldId id="340"/>
            <p14:sldId id="1854"/>
            <p14:sldId id="1855"/>
            <p14:sldId id="1856"/>
            <p14:sldId id="1857"/>
            <p14:sldId id="1858"/>
            <p14:sldId id="1859"/>
            <p14:sldId id="1860"/>
            <p14:sldId id="1861"/>
            <p14:sldId id="1862"/>
            <p14:sldId id="1863"/>
            <p14:sldId id="1864"/>
            <p14:sldId id="1865"/>
            <p14:sldId id="1866"/>
            <p14:sldId id="1867"/>
            <p14:sldId id="1868"/>
            <p14:sldId id="1869"/>
            <p14:sldId id="1870"/>
            <p14:sldId id="1871"/>
            <p14:sldId id="1872"/>
            <p14:sldId id="1873"/>
            <p14:sldId id="1874"/>
            <p14:sldId id="1875"/>
            <p14:sldId id="1876"/>
            <p14:sldId id="1877"/>
            <p14:sldId id="1878"/>
            <p14:sldId id="1879"/>
            <p14:sldId id="1880"/>
            <p14:sldId id="1881"/>
            <p14:sldId id="1882"/>
            <p14:sldId id="1883"/>
            <p14:sldId id="1884"/>
            <p14:sldId id="1885"/>
            <p14:sldId id="1886"/>
            <p14:sldId id="1887"/>
            <p14:sldId id="1888"/>
            <p14:sldId id="1889"/>
            <p14:sldId id="1890"/>
            <p14:sldId id="1891"/>
            <p14:sldId id="1892"/>
            <p14:sldId id="1893"/>
            <p14:sldId id="1894"/>
            <p14:sldId id="1895"/>
            <p14:sldId id="1896"/>
            <p14:sldId id="1897"/>
            <p14:sldId id="1898"/>
            <p14:sldId id="1899"/>
            <p14:sldId id="1900"/>
            <p14:sldId id="1901"/>
            <p14:sldId id="1902"/>
            <p14:sldId id="1903"/>
            <p14:sldId id="1904"/>
            <p14:sldId id="1905"/>
            <p14:sldId id="1906"/>
            <p14:sldId id="1907"/>
            <p14:sldId id="1908"/>
            <p14:sldId id="1909"/>
            <p14:sldId id="1910"/>
            <p14:sldId id="1911"/>
            <p14:sldId id="1912"/>
            <p14:sldId id="1913"/>
            <p14:sldId id="1914"/>
            <p14:sldId id="1915"/>
            <p14:sldId id="1916"/>
            <p14:sldId id="1917"/>
            <p14:sldId id="1918"/>
            <p14:sldId id="1919"/>
            <p14:sldId id="1920"/>
            <p14:sldId id="1921"/>
            <p14:sldId id="1922"/>
            <p14:sldId id="1923"/>
            <p14:sldId id="1924"/>
            <p14:sldId id="1925"/>
            <p14:sldId id="1926"/>
            <p14:sldId id="1927"/>
            <p14:sldId id="1928"/>
            <p14:sldId id="1929"/>
            <p14:sldId id="1930"/>
            <p14:sldId id="1931"/>
            <p14:sldId id="1932"/>
            <p14:sldId id="1933"/>
            <p14:sldId id="1934"/>
            <p14:sldId id="1935"/>
            <p14:sldId id="1936"/>
            <p14:sldId id="1937"/>
            <p14:sldId id="1938"/>
            <p14:sldId id="1939"/>
            <p14:sldId id="1940"/>
            <p14:sldId id="1941"/>
            <p14:sldId id="1942"/>
            <p14:sldId id="1943"/>
            <p14:sldId id="1944"/>
            <p14:sldId id="1945"/>
            <p14:sldId id="1946"/>
            <p14:sldId id="1947"/>
            <p14:sldId id="1948"/>
            <p14:sldId id="1949"/>
            <p14:sldId id="1950"/>
            <p14:sldId id="1951"/>
            <p14:sldId id="1952"/>
            <p14:sldId id="1953"/>
            <p14:sldId id="1954"/>
            <p14:sldId id="1955"/>
            <p14:sldId id="1956"/>
            <p14:sldId id="1957"/>
            <p14:sldId id="1958"/>
            <p14:sldId id="1959"/>
            <p14:sldId id="1960"/>
            <p14:sldId id="1961"/>
            <p14:sldId id="1962"/>
            <p14:sldId id="1963"/>
            <p14:sldId id="1964"/>
            <p14:sldId id="1965"/>
            <p14:sldId id="1966"/>
            <p14:sldId id="1967"/>
            <p14:sldId id="1968"/>
            <p14:sldId id="1969"/>
            <p14:sldId id="1970"/>
            <p14:sldId id="1971"/>
            <p14:sldId id="1972"/>
            <p14:sldId id="1973"/>
            <p14:sldId id="1974"/>
            <p14:sldId id="1975"/>
            <p14:sldId id="1976"/>
            <p14:sldId id="1977"/>
            <p14:sldId id="1978"/>
            <p14:sldId id="1979"/>
            <p14:sldId id="1980"/>
            <p14:sldId id="1981"/>
            <p14:sldId id="1982"/>
            <p14:sldId id="1983"/>
            <p14:sldId id="1984"/>
            <p14:sldId id="1985"/>
            <p14:sldId id="1986"/>
            <p14:sldId id="1987"/>
            <p14:sldId id="1988"/>
            <p14:sldId id="1989"/>
            <p14:sldId id="1990"/>
            <p14:sldId id="1991"/>
            <p14:sldId id="1992"/>
            <p14:sldId id="1993"/>
            <p14:sldId id="1995"/>
            <p14:sldId id="1996"/>
            <p14:sldId id="1997"/>
            <p14:sldId id="1998"/>
            <p14:sldId id="1999"/>
            <p14:sldId id="2000"/>
            <p14:sldId id="2001"/>
            <p14:sldId id="2002"/>
            <p14:sldId id="2003"/>
            <p14:sldId id="2004"/>
          </p14:sldIdLst>
        </p14:section>
        <p14:section name="Additional Concepts" id="{EFE04023-E507-485A-8FDB-794B4E99A3D8}">
          <p14:sldIdLst>
            <p14:sldId id="2005"/>
            <p14:sldId id="2006"/>
          </p14:sldIdLst>
        </p14:section>
        <p14:section name="Session Wrap" id="{A6BDB7F8-75BE-4397-AFEA-B392E4D5B929}">
          <p14:sldIdLst>
            <p14:sldId id="1213"/>
            <p14:sldId id="534"/>
            <p14:sldId id="535"/>
            <p14:sldId id="662"/>
          </p14:sldIdLst>
        </p14:section>
        <p14:section name="Additional Materials" id="{959CFC72-D76C-40F8-9BAE-694F716F0A28}">
          <p14:sldIdLst>
            <p14:sldId id="663"/>
            <p14:sldId id="185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4306"/>
    <a:srgbClr val="803D06"/>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2" autoAdjust="0"/>
    <p:restoredTop sz="84669" autoAdjust="0"/>
  </p:normalViewPr>
  <p:slideViewPr>
    <p:cSldViewPr snapToObjects="1">
      <p:cViewPr varScale="1">
        <p:scale>
          <a:sx n="79" d="100"/>
          <a:sy n="79" d="100"/>
        </p:scale>
        <p:origin x="830" y="62"/>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110"/>
    </p:cViewPr>
  </p:sorterViewPr>
  <p:notesViewPr>
    <p:cSldViewPr snapToObjects="1">
      <p:cViewPr varScale="1">
        <p:scale>
          <a:sx n="59" d="100"/>
          <a:sy n="59" d="100"/>
        </p:scale>
        <p:origin x="-235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ableStyles" Target="tableStyles.xml"/><Relationship Id="rId17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0C9442-4DC6-4FC7-A9E5-E633AD774B17}" type="datetimeFigureOut">
              <a:rPr lang="en-US" smtClean="0"/>
              <a:pPr/>
              <a:t>10/24/2016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87BEE6-BB2C-4C69-9E83-1453CC6157B8}" type="slidenum">
              <a:rPr lang="en-US" smtClean="0"/>
              <a:pPr/>
              <a:t>‹#›</a:t>
            </a:fld>
            <a:endParaRPr lang="en-US"/>
          </a:p>
        </p:txBody>
      </p:sp>
    </p:spTree>
    <p:extLst>
      <p:ext uri="{BB962C8B-B14F-4D97-AF65-F5344CB8AC3E}">
        <p14:creationId xmlns:p14="http://schemas.microsoft.com/office/powerpoint/2010/main" val="2040491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9BF8C0-90BD-41E6-BEDA-6DBE9292779D}" type="datetimeFigureOut">
              <a:rPr lang="en-US" smtClean="0"/>
              <a:pPr/>
              <a:t>10/24/2016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03343A-D251-4FA5-B412-10A6FA63A0D8}" type="slidenum">
              <a:rPr lang="en-US" smtClean="0"/>
              <a:pPr/>
              <a:t>‹#›</a:t>
            </a:fld>
            <a:endParaRPr lang="en-US"/>
          </a:p>
        </p:txBody>
      </p:sp>
    </p:spTree>
    <p:extLst>
      <p:ext uri="{BB962C8B-B14F-4D97-AF65-F5344CB8AC3E}">
        <p14:creationId xmlns:p14="http://schemas.microsoft.com/office/powerpoint/2010/main" val="1768711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theregister.co.uk/Author/2823"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cansecwest.com/speakers.html"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www.unifiedcompliance.com/it_compliance/language_compliance/definitions/c.html" TargetMode="External"/><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1</a:t>
            </a:fld>
            <a:endParaRPr lang="en-US"/>
          </a:p>
        </p:txBody>
      </p:sp>
    </p:spTree>
    <p:extLst>
      <p:ext uri="{BB962C8B-B14F-4D97-AF65-F5344CB8AC3E}">
        <p14:creationId xmlns:p14="http://schemas.microsoft.com/office/powerpoint/2010/main" val="2004527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9D1AF3-E057-4263-9153-2990270A19BF}" type="slidenum">
              <a:rPr lang="en-US">
                <a:solidFill>
                  <a:prstClr val="black"/>
                </a:solidFill>
              </a:rPr>
              <a:pPr/>
              <a:t>100</a:t>
            </a:fld>
            <a:endParaRPr lang="en-US">
              <a:solidFill>
                <a:prstClr val="black"/>
              </a:solidFill>
            </a:endParaRPr>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xfrm>
            <a:off x="913805" y="4343704"/>
            <a:ext cx="5030391" cy="4113892"/>
          </a:xfrm>
        </p:spPr>
        <p:txBody>
          <a:bodyPr/>
          <a:lstStyle/>
          <a:p>
            <a:endParaRPr lang="en-US"/>
          </a:p>
        </p:txBody>
      </p:sp>
    </p:spTree>
    <p:extLst>
      <p:ext uri="{BB962C8B-B14F-4D97-AF65-F5344CB8AC3E}">
        <p14:creationId xmlns:p14="http://schemas.microsoft.com/office/powerpoint/2010/main" val="3106198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dirty="0" smtClean="0">
                <a:solidFill>
                  <a:schemeClr val="tx1"/>
                </a:solidFill>
                <a:effectLst/>
                <a:latin typeface="+mn-lt"/>
                <a:ea typeface="+mn-ea"/>
                <a:cs typeface="+mn-cs"/>
              </a:rPr>
              <a:t>State Machine Models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state machine models, to verify the security of a system, the state is used, which means that all current permissions and all current instances of subjects accessing objects must be captured. Maintaining the state of a system deals with each subject’s association with objects. If the subjects can access objects only by means that are concurrent with the security policy, the system is secure. A state of a system is a snapshot of a system at one moment of time. Many activities can alter this state, which are referred to as state transitions. The developers of an operating system that will implement the state machine model need to look at all the different state transitions that are possible and assess whether a system that starts up in a secure state can be put into an insecure state by any of these events. If all of the activities that are allowed to happen in the system do not compromise the system and put it into an insecure state, then the system executes a secure state machine model.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state machine model is used to describe the behavior of a system to different inputs. It provides mathematical constructs that represent sets (subjects and objects) and sequences. When an object accepts an input, this modifies a state variable. A simplistic example of a state variable is (Name, Value), as shown in Figure 4-22 . This variable is part of the operating system’s instruction set. When this variable is called upon to be used, it can be populated with (Color, Red ) from the input of a user or program. Let’s say the user enters a different value, so now the variable is (Color, Blue). This is a simplistic example of a state transition. Some state transitions are this simple, but complexity comes in when the system must decide if this transition should be allowed. To allow this transition, the object’s security attributes and the access rights of the subject must be reviewed and allowed by the operating system.</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Harris, Shon (2012-11-08). CISSP All-in-One Exam Guide, 6th Edition (Kindle Locations 7679-7694). McGraw-Hill Education. Kindle Edition.</a:t>
            </a:r>
          </a:p>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102</a:t>
            </a:fld>
            <a:endParaRPr lang="en-US"/>
          </a:p>
        </p:txBody>
      </p:sp>
    </p:spTree>
    <p:extLst>
      <p:ext uri="{BB962C8B-B14F-4D97-AF65-F5344CB8AC3E}">
        <p14:creationId xmlns:p14="http://schemas.microsoft.com/office/powerpoint/2010/main" val="4211908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BC73A5-18B8-4F2A-8229-2E93F3C9ADE1}" type="slidenum">
              <a:rPr lang="en-US">
                <a:solidFill>
                  <a:prstClr val="black"/>
                </a:solidFill>
              </a:rPr>
              <a:pPr/>
              <a:t>103</a:t>
            </a:fld>
            <a:endParaRPr lang="en-US">
              <a:solidFill>
                <a:prstClr val="black"/>
              </a:solidFill>
            </a:endParaRPr>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66910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AE1226-0B5D-4018-99C2-6166562580DE}" type="slidenum">
              <a:rPr lang="en-US">
                <a:solidFill>
                  <a:prstClr val="black"/>
                </a:solidFill>
              </a:rPr>
              <a:pPr/>
              <a:t>104</a:t>
            </a:fld>
            <a:endParaRPr lang="en-US">
              <a:solidFill>
                <a:prstClr val="black"/>
              </a:solidFill>
            </a:endParaRPr>
          </a:p>
        </p:txBody>
      </p:sp>
      <p:sp>
        <p:nvSpPr>
          <p:cNvPr id="358402" name="Rectangle 2"/>
          <p:cNvSpPr>
            <a:spLocks noGrp="1" noRot="1" noChangeAspect="1" noChangeArrowheads="1" noTextEdit="1"/>
          </p:cNvSpPr>
          <p:nvPr>
            <p:ph type="sldImg"/>
          </p:nvPr>
        </p:nvSpPr>
        <p:spPr>
          <a:ln/>
        </p:spPr>
      </p:sp>
      <p:sp>
        <p:nvSpPr>
          <p:cNvPr id="3584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30664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5BCC74-A49A-40E8-8AE9-BA5B486C6DF5}" type="slidenum">
              <a:rPr lang="en-US">
                <a:solidFill>
                  <a:prstClr val="black"/>
                </a:solidFill>
              </a:rPr>
              <a:pPr/>
              <a:t>106</a:t>
            </a:fld>
            <a:endParaRPr lang="en-US">
              <a:solidFill>
                <a:prstClr val="black"/>
              </a:solidFill>
            </a:endParaRPr>
          </a:p>
        </p:txBody>
      </p:sp>
      <p:sp>
        <p:nvSpPr>
          <p:cNvPr id="279554" name="Rectangle 2"/>
          <p:cNvSpPr>
            <a:spLocks noGrp="1" noRot="1" noChangeAspect="1" noChangeArrowheads="1" noTextEdit="1"/>
          </p:cNvSpPr>
          <p:nvPr>
            <p:ph type="sldImg"/>
          </p:nvPr>
        </p:nvSpPr>
        <p:spPr>
          <a:ln/>
        </p:spPr>
      </p:sp>
      <p:sp>
        <p:nvSpPr>
          <p:cNvPr id="2795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29756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F000F5-F1F1-4814-92C2-4FBB1C0C0D89}" type="slidenum">
              <a:rPr lang="en-US">
                <a:solidFill>
                  <a:prstClr val="black"/>
                </a:solidFill>
              </a:rPr>
              <a:pPr/>
              <a:t>107</a:t>
            </a:fld>
            <a:endParaRPr lang="en-US">
              <a:solidFill>
                <a:prstClr val="black"/>
              </a:solidFill>
            </a:endParaRPr>
          </a:p>
        </p:txBody>
      </p:sp>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80166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5DBE6F-BC94-4B45-A294-565655B27044}" type="slidenum">
              <a:rPr lang="en-US">
                <a:solidFill>
                  <a:prstClr val="black"/>
                </a:solidFill>
              </a:rPr>
              <a:pPr/>
              <a:t>108</a:t>
            </a:fld>
            <a:endParaRPr lang="en-US">
              <a:solidFill>
                <a:prstClr val="black"/>
              </a:solidFill>
            </a:endParaRPr>
          </a:p>
        </p:txBody>
      </p:sp>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88129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8F7C3F-B88D-4966-9694-271DA5DC9D46}" type="slidenum">
              <a:rPr lang="en-US">
                <a:solidFill>
                  <a:prstClr val="black"/>
                </a:solidFill>
              </a:rPr>
              <a:pPr/>
              <a:t>109</a:t>
            </a:fld>
            <a:endParaRPr lang="en-US">
              <a:solidFill>
                <a:prstClr val="black"/>
              </a:solidFill>
            </a:endParaRPr>
          </a:p>
        </p:txBody>
      </p:sp>
      <p:sp>
        <p:nvSpPr>
          <p:cNvPr id="282626" name="Rectangle 2"/>
          <p:cNvSpPr>
            <a:spLocks noGrp="1" noRot="1" noChangeAspect="1" noChangeArrowheads="1" noTextEdit="1"/>
          </p:cNvSpPr>
          <p:nvPr>
            <p:ph type="sldImg"/>
          </p:nvPr>
        </p:nvSpPr>
        <p:spPr>
          <a:ln/>
        </p:spPr>
      </p:sp>
      <p:sp>
        <p:nvSpPr>
          <p:cNvPr id="2826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59035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A94F82-DDF7-4BB6-9490-60F3DF8A1255}" type="slidenum">
              <a:rPr lang="en-US">
                <a:solidFill>
                  <a:prstClr val="black"/>
                </a:solidFill>
              </a:rPr>
              <a:pPr/>
              <a:t>111</a:t>
            </a:fld>
            <a:endParaRPr lang="en-US">
              <a:solidFill>
                <a:prstClr val="black"/>
              </a:solidFill>
            </a:endParaRPr>
          </a:p>
        </p:txBody>
      </p:sp>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3713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9C91D5-A254-4C15-BFCD-740AD94E4A40}" type="slidenum">
              <a:rPr lang="en-US">
                <a:solidFill>
                  <a:prstClr val="black"/>
                </a:solidFill>
              </a:rPr>
              <a:pPr/>
              <a:t>112</a:t>
            </a:fld>
            <a:endParaRPr lang="en-US">
              <a:solidFill>
                <a:prstClr val="black"/>
              </a:solidFill>
            </a:endParaRPr>
          </a:p>
        </p:txBody>
      </p:sp>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78215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2</a:t>
            </a:fld>
            <a:endParaRPr lang="en-US"/>
          </a:p>
        </p:txBody>
      </p:sp>
    </p:spTree>
    <p:extLst>
      <p:ext uri="{BB962C8B-B14F-4D97-AF65-F5344CB8AC3E}">
        <p14:creationId xmlns:p14="http://schemas.microsoft.com/office/powerpoint/2010/main" val="736069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3E0FAF-36F6-4A46-A9DF-CEA9AA17CE07}" type="slidenum">
              <a:rPr lang="en-US">
                <a:solidFill>
                  <a:prstClr val="black"/>
                </a:solidFill>
              </a:rPr>
              <a:pPr/>
              <a:t>114</a:t>
            </a:fld>
            <a:endParaRPr lang="en-US">
              <a:solidFill>
                <a:prstClr val="black"/>
              </a:solidFill>
            </a:endParaRPr>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20468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D82AF0-F9DB-454D-8C71-28603C36781E}" type="slidenum">
              <a:rPr lang="en-US">
                <a:solidFill>
                  <a:prstClr val="black"/>
                </a:solidFill>
              </a:rPr>
              <a:pPr/>
              <a:t>115</a:t>
            </a:fld>
            <a:endParaRPr lang="en-US">
              <a:solidFill>
                <a:prstClr val="black"/>
              </a:solidFill>
            </a:endParaRPr>
          </a:p>
        </p:txBody>
      </p:sp>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55348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0B60B7-65E3-4785-B173-01B451892C3A}" type="slidenum">
              <a:rPr lang="en-US">
                <a:solidFill>
                  <a:prstClr val="black"/>
                </a:solidFill>
              </a:rPr>
              <a:pPr/>
              <a:t>116</a:t>
            </a:fld>
            <a:endParaRPr lang="en-US">
              <a:solidFill>
                <a:prstClr val="black"/>
              </a:solidFill>
            </a:endParaRPr>
          </a:p>
        </p:txBody>
      </p:sp>
      <p:sp>
        <p:nvSpPr>
          <p:cNvPr id="313346" name="Rectangle 2"/>
          <p:cNvSpPr>
            <a:spLocks noGrp="1" noRot="1" noChangeAspect="1" noChangeArrowheads="1" noTextEdit="1"/>
          </p:cNvSpPr>
          <p:nvPr>
            <p:ph type="sldImg"/>
          </p:nvPr>
        </p:nvSpPr>
        <p:spPr>
          <a:ln/>
        </p:spPr>
      </p:sp>
      <p:sp>
        <p:nvSpPr>
          <p:cNvPr id="3133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20909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287459-C2A0-4716-80A7-6B104D9ACD81}" type="slidenum">
              <a:rPr lang="en-US">
                <a:solidFill>
                  <a:prstClr val="black"/>
                </a:solidFill>
              </a:rPr>
              <a:pPr/>
              <a:t>117</a:t>
            </a:fld>
            <a:endParaRPr lang="en-US">
              <a:solidFill>
                <a:prstClr val="black"/>
              </a:solidFill>
            </a:endParaRPr>
          </a:p>
        </p:txBody>
      </p:sp>
      <p:sp>
        <p:nvSpPr>
          <p:cNvPr id="314370" name="Rectangle 2"/>
          <p:cNvSpPr>
            <a:spLocks noGrp="1" noRot="1" noChangeAspect="1" noChangeArrowheads="1" noTextEdit="1"/>
          </p:cNvSpPr>
          <p:nvPr>
            <p:ph type="sldImg"/>
          </p:nvPr>
        </p:nvSpPr>
        <p:spPr>
          <a:ln/>
        </p:spPr>
      </p:sp>
      <p:sp>
        <p:nvSpPr>
          <p:cNvPr id="3143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92824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1D56F8-A7FC-4790-8733-67DEF4B2D251}" type="slidenum">
              <a:rPr lang="en-US">
                <a:solidFill>
                  <a:prstClr val="black"/>
                </a:solidFill>
              </a:rPr>
              <a:pPr/>
              <a:t>118</a:t>
            </a:fld>
            <a:endParaRPr lang="en-US">
              <a:solidFill>
                <a:prstClr val="black"/>
              </a:solidFill>
            </a:endParaRPr>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699445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C7F624-332D-4DE4-8AFD-AB395B6B3091}" type="slidenum">
              <a:rPr lang="en-US">
                <a:solidFill>
                  <a:prstClr val="black"/>
                </a:solidFill>
              </a:rPr>
              <a:pPr/>
              <a:t>119</a:t>
            </a:fld>
            <a:endParaRPr lang="en-US">
              <a:solidFill>
                <a:prstClr val="black"/>
              </a:solidFill>
            </a:endParaRPr>
          </a:p>
        </p:txBody>
      </p:sp>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83360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FD0FAC-7026-40EA-B872-E89D30F81959}" type="slidenum">
              <a:rPr lang="en-US">
                <a:solidFill>
                  <a:prstClr val="black"/>
                </a:solidFill>
              </a:rPr>
              <a:pPr/>
              <a:t>120</a:t>
            </a:fld>
            <a:endParaRPr lang="en-US">
              <a:solidFill>
                <a:prstClr val="black"/>
              </a:solidFill>
            </a:endParaRPr>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65351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A30C12-631A-47D9-A24E-5C9B44DAC16F}" type="slidenum">
              <a:rPr lang="en-US">
                <a:solidFill>
                  <a:prstClr val="black"/>
                </a:solidFill>
              </a:rPr>
              <a:pPr/>
              <a:t>121</a:t>
            </a:fld>
            <a:endParaRPr lang="en-US">
              <a:solidFill>
                <a:prstClr val="black"/>
              </a:solidFill>
            </a:endParaRPr>
          </a:p>
        </p:txBody>
      </p:sp>
      <p:sp>
        <p:nvSpPr>
          <p:cNvPr id="317442" name="Rectangle 2"/>
          <p:cNvSpPr>
            <a:spLocks noGrp="1" noRot="1" noChangeAspect="1" noChangeArrowheads="1" noTextEdit="1"/>
          </p:cNvSpPr>
          <p:nvPr>
            <p:ph type="sldImg"/>
          </p:nvPr>
        </p:nvSpPr>
        <p:spPr>
          <a:ln/>
        </p:spPr>
      </p:sp>
      <p:sp>
        <p:nvSpPr>
          <p:cNvPr id="3174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90941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DB63B7-B45C-435D-B4B6-534F561E4DBB}" type="slidenum">
              <a:rPr lang="en-US">
                <a:solidFill>
                  <a:prstClr val="black"/>
                </a:solidFill>
              </a:rPr>
              <a:pPr/>
              <a:t>122</a:t>
            </a:fld>
            <a:endParaRPr lang="en-US">
              <a:solidFill>
                <a:prstClr val="black"/>
              </a:solidFill>
            </a:endParaRPr>
          </a:p>
        </p:txBody>
      </p:sp>
      <p:sp>
        <p:nvSpPr>
          <p:cNvPr id="318466" name="Rectangle 2"/>
          <p:cNvSpPr>
            <a:spLocks noGrp="1" noRot="1" noChangeAspect="1" noChangeArrowheads="1" noTextEdit="1"/>
          </p:cNvSpPr>
          <p:nvPr>
            <p:ph type="sldImg"/>
          </p:nvPr>
        </p:nvSpPr>
        <p:spPr>
          <a:ln/>
        </p:spPr>
      </p:sp>
      <p:sp>
        <p:nvSpPr>
          <p:cNvPr id="3184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68203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4BFC26-6758-426D-9559-3DF555CB0EAD}" type="slidenum">
              <a:rPr lang="en-US">
                <a:solidFill>
                  <a:prstClr val="black"/>
                </a:solidFill>
              </a:rPr>
              <a:pPr/>
              <a:t>123</a:t>
            </a:fld>
            <a:endParaRPr lang="en-US">
              <a:solidFill>
                <a:prstClr val="black"/>
              </a:solidFill>
            </a:endParaRPr>
          </a:p>
        </p:txBody>
      </p:sp>
      <p:sp>
        <p:nvSpPr>
          <p:cNvPr id="319490" name="Rectangle 2"/>
          <p:cNvSpPr>
            <a:spLocks noGrp="1" noRot="1" noChangeAspect="1" noChangeArrowheads="1" noTextEdit="1"/>
          </p:cNvSpPr>
          <p:nvPr>
            <p:ph type="sldImg"/>
          </p:nvPr>
        </p:nvSpPr>
        <p:spPr>
          <a:ln/>
        </p:spPr>
      </p:sp>
      <p:sp>
        <p:nvSpPr>
          <p:cNvPr id="3194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7768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3</a:t>
            </a:fld>
            <a:endParaRPr lang="en-US"/>
          </a:p>
        </p:txBody>
      </p:sp>
    </p:spTree>
    <p:extLst>
      <p:ext uri="{BB962C8B-B14F-4D97-AF65-F5344CB8AC3E}">
        <p14:creationId xmlns:p14="http://schemas.microsoft.com/office/powerpoint/2010/main" val="1258893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CC6C0C-B5F5-4218-BCCD-C233AAE13463}" type="slidenum">
              <a:rPr lang="en-US">
                <a:solidFill>
                  <a:prstClr val="black"/>
                </a:solidFill>
              </a:rPr>
              <a:pPr/>
              <a:t>124</a:t>
            </a:fld>
            <a:endParaRPr lang="en-US">
              <a:solidFill>
                <a:prstClr val="black"/>
              </a:solidFill>
            </a:endParaRPr>
          </a:p>
        </p:txBody>
      </p:sp>
      <p:sp>
        <p:nvSpPr>
          <p:cNvPr id="320514" name="Rectangle 2"/>
          <p:cNvSpPr>
            <a:spLocks noGrp="1" noRot="1" noChangeAspect="1" noChangeArrowheads="1" noTextEdit="1"/>
          </p:cNvSpPr>
          <p:nvPr>
            <p:ph type="sldImg"/>
          </p:nvPr>
        </p:nvSpPr>
        <p:spPr>
          <a:ln/>
        </p:spPr>
      </p:sp>
      <p:sp>
        <p:nvSpPr>
          <p:cNvPr id="3205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63358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1EAB3B-C07A-4440-BC56-79B68FFD6819}" type="slidenum">
              <a:rPr lang="en-US">
                <a:solidFill>
                  <a:prstClr val="black"/>
                </a:solidFill>
              </a:rPr>
              <a:pPr/>
              <a:t>125</a:t>
            </a:fld>
            <a:endParaRPr lang="en-US">
              <a:solidFill>
                <a:prstClr val="black"/>
              </a:solidFill>
            </a:endParaRPr>
          </a:p>
        </p:txBody>
      </p:sp>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87581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547C18-5E05-48C5-A657-EDF4FC92B2E4}" type="slidenum">
              <a:rPr lang="en-US">
                <a:solidFill>
                  <a:prstClr val="black"/>
                </a:solidFill>
              </a:rPr>
              <a:pPr/>
              <a:t>126</a:t>
            </a:fld>
            <a:endParaRPr lang="en-US">
              <a:solidFill>
                <a:prstClr val="black"/>
              </a:solidFill>
            </a:endParaRPr>
          </a:p>
        </p:txBody>
      </p:sp>
      <p:sp>
        <p:nvSpPr>
          <p:cNvPr id="321538" name="Rectangle 2"/>
          <p:cNvSpPr>
            <a:spLocks noGrp="1" noRot="1" noChangeAspect="1" noChangeArrowheads="1" noTextEdit="1"/>
          </p:cNvSpPr>
          <p:nvPr>
            <p:ph type="sldImg"/>
          </p:nvPr>
        </p:nvSpPr>
        <p:spPr>
          <a:ln/>
        </p:spPr>
      </p:sp>
      <p:sp>
        <p:nvSpPr>
          <p:cNvPr id="3215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582196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F38C27-F1ED-475C-9DEE-266B03E02B8C}" type="slidenum">
              <a:rPr lang="en-US">
                <a:solidFill>
                  <a:prstClr val="black"/>
                </a:solidFill>
              </a:rPr>
              <a:pPr/>
              <a:t>127</a:t>
            </a:fld>
            <a:endParaRPr lang="en-US">
              <a:solidFill>
                <a:prstClr val="black"/>
              </a:solidFill>
            </a:endParaRPr>
          </a:p>
        </p:txBody>
      </p:sp>
      <p:sp>
        <p:nvSpPr>
          <p:cNvPr id="359426" name="Rectangle 2"/>
          <p:cNvSpPr>
            <a:spLocks noGrp="1" noRot="1" noChangeAspect="1" noChangeArrowheads="1" noTextEdit="1"/>
          </p:cNvSpPr>
          <p:nvPr>
            <p:ph type="sldImg"/>
          </p:nvPr>
        </p:nvSpPr>
        <p:spPr>
          <a:ln/>
        </p:spPr>
      </p:sp>
      <p:sp>
        <p:nvSpPr>
          <p:cNvPr id="3594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56713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E00C21-9EC8-4E40-BC07-319735A516F2}" type="slidenum">
              <a:rPr lang="en-US">
                <a:solidFill>
                  <a:prstClr val="black"/>
                </a:solidFill>
              </a:rPr>
              <a:pPr/>
              <a:t>128</a:t>
            </a:fld>
            <a:endParaRPr lang="en-US">
              <a:solidFill>
                <a:prstClr val="black"/>
              </a:solidFill>
            </a:endParaRPr>
          </a:p>
        </p:txBody>
      </p:sp>
      <p:sp>
        <p:nvSpPr>
          <p:cNvPr id="360450" name="Rectangle 2"/>
          <p:cNvSpPr>
            <a:spLocks noGrp="1" noRot="1" noChangeAspect="1" noChangeArrowheads="1" noTextEdit="1"/>
          </p:cNvSpPr>
          <p:nvPr>
            <p:ph type="sldImg"/>
          </p:nvPr>
        </p:nvSpPr>
        <p:spPr>
          <a:ln/>
        </p:spPr>
      </p:sp>
      <p:sp>
        <p:nvSpPr>
          <p:cNvPr id="360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09267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9BE4A5-B836-49AE-B65C-904271D48D29}" type="slidenum">
              <a:rPr lang="en-US">
                <a:solidFill>
                  <a:prstClr val="black"/>
                </a:solidFill>
              </a:rPr>
              <a:pPr/>
              <a:t>129</a:t>
            </a:fld>
            <a:endParaRPr lang="en-US">
              <a:solidFill>
                <a:prstClr val="black"/>
              </a:solidFill>
            </a:endParaRPr>
          </a:p>
        </p:txBody>
      </p:sp>
      <p:sp>
        <p:nvSpPr>
          <p:cNvPr id="322562" name="Rectangle 2"/>
          <p:cNvSpPr>
            <a:spLocks noGrp="1" noRot="1" noChangeAspect="1" noChangeArrowheads="1" noTextEdit="1"/>
          </p:cNvSpPr>
          <p:nvPr>
            <p:ph type="sldImg"/>
          </p:nvPr>
        </p:nvSpPr>
        <p:spPr>
          <a:ln/>
        </p:spPr>
      </p:sp>
      <p:sp>
        <p:nvSpPr>
          <p:cNvPr id="322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1607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171DD3-ACD6-4199-8E0E-E2627252B606}" type="slidenum">
              <a:rPr lang="en-US">
                <a:solidFill>
                  <a:prstClr val="black"/>
                </a:solidFill>
              </a:rPr>
              <a:pPr/>
              <a:t>130</a:t>
            </a:fld>
            <a:endParaRPr lang="en-US">
              <a:solidFill>
                <a:prstClr val="black"/>
              </a:solidFill>
            </a:endParaRPr>
          </a:p>
        </p:txBody>
      </p:sp>
      <p:sp>
        <p:nvSpPr>
          <p:cNvPr id="361474" name="Rectangle 2"/>
          <p:cNvSpPr>
            <a:spLocks noGrp="1" noRot="1" noChangeAspect="1" noChangeArrowheads="1" noTextEdit="1"/>
          </p:cNvSpPr>
          <p:nvPr>
            <p:ph type="sldImg"/>
          </p:nvPr>
        </p:nvSpPr>
        <p:spPr>
          <a:ln/>
        </p:spPr>
      </p:sp>
      <p:sp>
        <p:nvSpPr>
          <p:cNvPr id="361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256834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4E2ADB-CD43-469B-8B78-715CBC278B22}" type="slidenum">
              <a:rPr lang="en-US">
                <a:solidFill>
                  <a:prstClr val="black"/>
                </a:solidFill>
              </a:rPr>
              <a:pPr/>
              <a:t>131</a:t>
            </a:fld>
            <a:endParaRPr lang="en-US">
              <a:solidFill>
                <a:prstClr val="black"/>
              </a:solidFill>
            </a:endParaRPr>
          </a:p>
        </p:txBody>
      </p:sp>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770132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B245D6-D1CF-48FA-A473-05E6C11D1B2A}" type="slidenum">
              <a:rPr lang="en-US">
                <a:solidFill>
                  <a:prstClr val="black"/>
                </a:solidFill>
              </a:rPr>
              <a:pPr/>
              <a:t>132</a:t>
            </a:fld>
            <a:endParaRPr lang="en-US">
              <a:solidFill>
                <a:prstClr val="black"/>
              </a:solidFill>
            </a:endParaRPr>
          </a:p>
        </p:txBody>
      </p:sp>
      <p:sp>
        <p:nvSpPr>
          <p:cNvPr id="323586" name="Rectangle 2"/>
          <p:cNvSpPr>
            <a:spLocks noGrp="1" noRot="1" noChangeAspect="1" noChangeArrowheads="1" noTextEdit="1"/>
          </p:cNvSpPr>
          <p:nvPr>
            <p:ph type="sldImg"/>
          </p:nvPr>
        </p:nvSpPr>
        <p:spPr>
          <a:ln/>
        </p:spPr>
      </p:sp>
      <p:sp>
        <p:nvSpPr>
          <p:cNvPr id="3235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277844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052FC8-5EA0-43BD-A088-4D32AC6DB586}" type="slidenum">
              <a:rPr lang="en-US">
                <a:solidFill>
                  <a:prstClr val="black"/>
                </a:solidFill>
              </a:rPr>
              <a:pPr/>
              <a:t>133</a:t>
            </a:fld>
            <a:endParaRPr lang="en-US">
              <a:solidFill>
                <a:prstClr val="black"/>
              </a:solidFill>
            </a:endParaRPr>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21420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5</a:t>
            </a:fld>
            <a:endParaRPr lang="en-US"/>
          </a:p>
        </p:txBody>
      </p:sp>
    </p:spTree>
    <p:extLst>
      <p:ext uri="{BB962C8B-B14F-4D97-AF65-F5344CB8AC3E}">
        <p14:creationId xmlns:p14="http://schemas.microsoft.com/office/powerpoint/2010/main" val="8042434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759EF0-6763-41EE-BC49-F2504C6E8BC8}" type="slidenum">
              <a:rPr lang="en-US">
                <a:solidFill>
                  <a:prstClr val="black"/>
                </a:solidFill>
              </a:rPr>
              <a:pPr/>
              <a:t>134</a:t>
            </a:fld>
            <a:endParaRPr lang="en-US">
              <a:solidFill>
                <a:prstClr val="black"/>
              </a:solidFill>
            </a:endParaRPr>
          </a:p>
        </p:txBody>
      </p:sp>
      <p:sp>
        <p:nvSpPr>
          <p:cNvPr id="325634" name="Rectangle 2"/>
          <p:cNvSpPr>
            <a:spLocks noGrp="1" noRot="1" noChangeAspect="1" noChangeArrowheads="1" noTextEdit="1"/>
          </p:cNvSpPr>
          <p:nvPr>
            <p:ph type="sldImg"/>
          </p:nvPr>
        </p:nvSpPr>
        <p:spPr>
          <a:ln/>
        </p:spPr>
      </p:sp>
      <p:sp>
        <p:nvSpPr>
          <p:cNvPr id="3256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100071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ADB9D5-FF0B-4D85-BE94-C4FBF1F5E0F3}" type="slidenum">
              <a:rPr lang="en-US">
                <a:solidFill>
                  <a:prstClr val="black"/>
                </a:solidFill>
              </a:rPr>
              <a:pPr/>
              <a:t>135</a:t>
            </a:fld>
            <a:endParaRPr lang="en-US">
              <a:solidFill>
                <a:prstClr val="black"/>
              </a:solidFill>
            </a:endParaRPr>
          </a:p>
        </p:txBody>
      </p:sp>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94524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BA4A9D-E2B2-4012-964A-3CC8587D826C}" type="slidenum">
              <a:rPr lang="en-US">
                <a:solidFill>
                  <a:prstClr val="black"/>
                </a:solidFill>
              </a:rPr>
              <a:pPr/>
              <a:t>137</a:t>
            </a:fld>
            <a:endParaRPr lang="en-US">
              <a:solidFill>
                <a:prstClr val="black"/>
              </a:solidFill>
            </a:endParaRPr>
          </a:p>
        </p:txBody>
      </p:sp>
      <p:sp>
        <p:nvSpPr>
          <p:cNvPr id="328706" name="Rectangle 2"/>
          <p:cNvSpPr>
            <a:spLocks noGrp="1" noRot="1" noChangeAspect="1" noChangeArrowheads="1" noTextEdit="1"/>
          </p:cNvSpPr>
          <p:nvPr>
            <p:ph type="sldImg"/>
          </p:nvPr>
        </p:nvSpPr>
        <p:spPr>
          <a:ln/>
        </p:spPr>
      </p:sp>
      <p:sp>
        <p:nvSpPr>
          <p:cNvPr id="3287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119201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BA4A9D-E2B2-4012-964A-3CC8587D826C}" type="slidenum">
              <a:rPr lang="en-US">
                <a:solidFill>
                  <a:prstClr val="black"/>
                </a:solidFill>
              </a:rPr>
              <a:pPr/>
              <a:t>138</a:t>
            </a:fld>
            <a:endParaRPr lang="en-US">
              <a:solidFill>
                <a:prstClr val="black"/>
              </a:solidFill>
            </a:endParaRPr>
          </a:p>
        </p:txBody>
      </p:sp>
      <p:sp>
        <p:nvSpPr>
          <p:cNvPr id="328706" name="Rectangle 2"/>
          <p:cNvSpPr>
            <a:spLocks noGrp="1" noRot="1" noChangeAspect="1" noChangeArrowheads="1" noTextEdit="1"/>
          </p:cNvSpPr>
          <p:nvPr>
            <p:ph type="sldImg"/>
          </p:nvPr>
        </p:nvSpPr>
        <p:spPr>
          <a:ln/>
        </p:spPr>
      </p:sp>
      <p:sp>
        <p:nvSpPr>
          <p:cNvPr id="328707" name="Rectangle 3"/>
          <p:cNvSpPr>
            <a:spLocks noGrp="1" noChangeArrowheads="1"/>
          </p:cNvSpPr>
          <p:nvPr>
            <p:ph type="body" idx="1"/>
          </p:nvPr>
        </p:nvSpPr>
        <p:spPr/>
        <p:txBody>
          <a:bodyPr/>
          <a:lstStyle/>
          <a:p>
            <a:r>
              <a:rPr lang="en-US" dirty="0" smtClean="0"/>
              <a:t>A system that employs the Bell-LaPadula model is called a multilevel security system because users with different clearances use the system, and the system processes data at different classification levels. The level at which information is classified determines the handling procedures that should be used. The Bell-LaPadula model is a state machine model that enforces the confidentiality aspects of access control. A matrix and security levels are used to determine if subjects can access different objects. The subject’s clearance is compared to the object’s classification and then specific rules are applied to control how subject-to-object interactions can take place.</a:t>
            </a:r>
          </a:p>
          <a:p>
            <a:endParaRPr lang="en-US" dirty="0" smtClean="0"/>
          </a:p>
          <a:p>
            <a:r>
              <a:rPr lang="en-US" dirty="0" smtClean="0"/>
              <a:t>Harris, Shon (2012-11-08). CISSP All-in-One Exam Guide, 6th Edition (Kindle Locations 7756-7758). McGraw-Hill Education. Kindle Edition. </a:t>
            </a:r>
            <a:endParaRPr lang="en-US" dirty="0"/>
          </a:p>
        </p:txBody>
      </p:sp>
    </p:spTree>
    <p:extLst>
      <p:ext uri="{BB962C8B-B14F-4D97-AF65-F5344CB8AC3E}">
        <p14:creationId xmlns:p14="http://schemas.microsoft.com/office/powerpoint/2010/main" val="27666352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BA4A9D-E2B2-4012-964A-3CC8587D826C}" type="slidenum">
              <a:rPr lang="en-US">
                <a:solidFill>
                  <a:prstClr val="black"/>
                </a:solidFill>
              </a:rPr>
              <a:pPr/>
              <a:t>139</a:t>
            </a:fld>
            <a:endParaRPr lang="en-US">
              <a:solidFill>
                <a:prstClr val="black"/>
              </a:solidFill>
            </a:endParaRPr>
          </a:p>
        </p:txBody>
      </p:sp>
      <p:sp>
        <p:nvSpPr>
          <p:cNvPr id="328706" name="Rectangle 2"/>
          <p:cNvSpPr>
            <a:spLocks noGrp="1" noRot="1" noChangeAspect="1" noChangeArrowheads="1" noTextEdit="1"/>
          </p:cNvSpPr>
          <p:nvPr>
            <p:ph type="sldImg"/>
          </p:nvPr>
        </p:nvSpPr>
        <p:spPr>
          <a:ln/>
        </p:spPr>
      </p:sp>
      <p:sp>
        <p:nvSpPr>
          <p:cNvPr id="328707" name="Rectangle 3"/>
          <p:cNvSpPr>
            <a:spLocks noGrp="1" noChangeArrowheads="1"/>
          </p:cNvSpPr>
          <p:nvPr>
            <p:ph type="body" idx="1"/>
          </p:nvPr>
        </p:nvSpPr>
        <p:spPr/>
        <p:txBody>
          <a:bodyPr/>
          <a:lstStyle/>
          <a:p>
            <a:r>
              <a:rPr lang="en-US" dirty="0" smtClean="0"/>
              <a:t>The state of a system changes as different operations take place. The Bell-LaPadula model defines a secure state, meaning a secure computing environment and the allowed actions, which are security-preserving operations. This means the model provides a secure state and only permits operations that will keep the system within a secure state and not let it enter into an insecure state. So if 100 people access 2,000 objects in a day using this one system, this system is put through a lot of work and several complex activities must take place. However, at the end of the day, the system is just as secure as it was at the beginning of the day. This is the definition of the Basic Security Theorem used in computer science, which states that if a system initializes in a secure state and all allowed state transitions are secure, then every subsequent state will be secure no matter what inputs occur.</a:t>
            </a:r>
          </a:p>
          <a:p>
            <a:endParaRPr lang="en-US" dirty="0" smtClean="0"/>
          </a:p>
          <a:p>
            <a:r>
              <a:rPr lang="en-US" dirty="0" smtClean="0"/>
              <a:t>Harris, Shon (2012-11-08). CISSP All-in-One Exam Guide, 6th Edition (Kindle Locations 7756-7758). McGraw-Hill Education. Kindle Edition. </a:t>
            </a:r>
            <a:endParaRPr lang="en-US" dirty="0"/>
          </a:p>
        </p:txBody>
      </p:sp>
    </p:spTree>
    <p:extLst>
      <p:ext uri="{BB962C8B-B14F-4D97-AF65-F5344CB8AC3E}">
        <p14:creationId xmlns:p14="http://schemas.microsoft.com/office/powerpoint/2010/main" val="16292511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BA4A9D-E2B2-4012-964A-3CC8587D826C}" type="slidenum">
              <a:rPr lang="en-US">
                <a:solidFill>
                  <a:prstClr val="black"/>
                </a:solidFill>
              </a:rPr>
              <a:pPr/>
              <a:t>140</a:t>
            </a:fld>
            <a:endParaRPr lang="en-US">
              <a:solidFill>
                <a:prstClr val="black"/>
              </a:solidFill>
            </a:endParaRPr>
          </a:p>
        </p:txBody>
      </p:sp>
      <p:sp>
        <p:nvSpPr>
          <p:cNvPr id="328706" name="Rectangle 2"/>
          <p:cNvSpPr>
            <a:spLocks noGrp="1" noRot="1" noChangeAspect="1" noChangeArrowheads="1" noTextEdit="1"/>
          </p:cNvSpPr>
          <p:nvPr>
            <p:ph type="sldImg"/>
          </p:nvPr>
        </p:nvSpPr>
        <p:spPr>
          <a:ln/>
        </p:spPr>
      </p:sp>
      <p:sp>
        <p:nvSpPr>
          <p:cNvPr id="328707" name="Rectangle 3"/>
          <p:cNvSpPr>
            <a:spLocks noGrp="1" noChangeArrowheads="1"/>
          </p:cNvSpPr>
          <p:nvPr>
            <p:ph type="body" idx="1"/>
          </p:nvPr>
        </p:nvSpPr>
        <p:spPr/>
        <p:txBody>
          <a:bodyPr/>
          <a:lstStyle/>
          <a:p>
            <a:r>
              <a:rPr lang="en-US" dirty="0" smtClean="0"/>
              <a:t>You may run into the Bell-LaPadula rule called Discretionary Security Property (ds-property), which is another property of this model. This rule is based on named subjects and objects. It dictates that specific permissions allow a subject to pass on permissions at its own discretion. These permissions are stored in an access matrix. This just means that mandatory and discretionary access control mechanisms can be implemented in one operating system.</a:t>
            </a:r>
          </a:p>
          <a:p>
            <a:endParaRPr lang="en-US" dirty="0" smtClean="0"/>
          </a:p>
          <a:p>
            <a:r>
              <a:rPr lang="en-US" dirty="0" smtClean="0"/>
              <a:t>Harris, Shon (2012-11-08). CISSP All-in-One Exam Guide, 6th Edition (Kindle Locations 7782-7785). McGraw-Hill Education. Kindle Edition. </a:t>
            </a:r>
            <a:endParaRPr lang="en-US" dirty="0"/>
          </a:p>
        </p:txBody>
      </p:sp>
    </p:spTree>
    <p:extLst>
      <p:ext uri="{BB962C8B-B14F-4D97-AF65-F5344CB8AC3E}">
        <p14:creationId xmlns:p14="http://schemas.microsoft.com/office/powerpoint/2010/main" val="15474055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main rules of the Bell-LaPadula model are: • Simple security rule A subject cannot read data within an object that resides at a higher security level (the “no read up” rule). • *-property rule A subject cannot write to an object at a lower security level (the “no write down” rule). • Strong star property rule For a subject to be able to read and write to an object, the subject’s clearance and the object’s classification must be equal.</a:t>
            </a:r>
          </a:p>
          <a:p>
            <a:endParaRPr lang="en-US" dirty="0" smtClean="0"/>
          </a:p>
          <a:p>
            <a:r>
              <a:rPr lang="en-US" dirty="0" smtClean="0"/>
              <a:t>Harris, Shon (2012-11-08). CISSP All-in-One Exam Guide, 6th Edition (Kindle Locations 7786-7790).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141</a:t>
            </a:fld>
            <a:endParaRPr lang="en-US"/>
          </a:p>
        </p:txBody>
      </p:sp>
    </p:spTree>
    <p:extLst>
      <p:ext uri="{BB962C8B-B14F-4D97-AF65-F5344CB8AC3E}">
        <p14:creationId xmlns:p14="http://schemas.microsoft.com/office/powerpoint/2010/main" val="38453075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07F12B-5B9C-40E0-ABA2-E41D109B9231}" type="slidenum">
              <a:rPr lang="en-US">
                <a:solidFill>
                  <a:prstClr val="black"/>
                </a:solidFill>
              </a:rPr>
              <a:pPr/>
              <a:t>143</a:t>
            </a:fld>
            <a:endParaRPr lang="en-US">
              <a:solidFill>
                <a:prstClr val="black"/>
              </a:solidFill>
            </a:endParaRPr>
          </a:p>
        </p:txBody>
      </p:sp>
      <p:sp>
        <p:nvSpPr>
          <p:cNvPr id="329730" name="Rectangle 2"/>
          <p:cNvSpPr>
            <a:spLocks noGrp="1" noRot="1" noChangeAspect="1" noChangeArrowheads="1" noTextEdit="1"/>
          </p:cNvSpPr>
          <p:nvPr>
            <p:ph type="sldImg"/>
          </p:nvPr>
        </p:nvSpPr>
        <p:spPr>
          <a:ln/>
        </p:spPr>
      </p:sp>
      <p:sp>
        <p:nvSpPr>
          <p:cNvPr id="3297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053685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Biba</a:t>
            </a:r>
            <a:r>
              <a:rPr lang="en-US" dirty="0" smtClean="0"/>
              <a:t> has three main rules to provide this type of protection: • *-integrity axiom A subject cannot write data to an object at a higher integrity level (referred to as “no write up”). • Simple integrity axiom A subject cannot read data from a lower integrity level (referred to as “no read down”). • Invocation property A subject cannot request service (invoke) of higher integrity.</a:t>
            </a:r>
          </a:p>
          <a:p>
            <a:endParaRPr lang="en-US" dirty="0" smtClean="0"/>
          </a:p>
          <a:p>
            <a:r>
              <a:rPr lang="en-US" dirty="0" smtClean="0"/>
              <a:t>Harris, Shon (2012-11-08). CISSP All-in-One Exam Guide, 6th Edition (Kindle Locations 7796-7800).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144</a:t>
            </a:fld>
            <a:endParaRPr lang="en-US"/>
          </a:p>
        </p:txBody>
      </p:sp>
    </p:spTree>
    <p:extLst>
      <p:ext uri="{BB962C8B-B14F-4D97-AF65-F5344CB8AC3E}">
        <p14:creationId xmlns:p14="http://schemas.microsoft.com/office/powerpoint/2010/main" val="38453075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smtClean="0"/>
              <a:t>Clark-Wilson Model The Clark-Wilson model was developed after </a:t>
            </a:r>
            <a:r>
              <a:rPr lang="en-US" dirty="0" err="1" smtClean="0"/>
              <a:t>Biba</a:t>
            </a:r>
            <a:r>
              <a:rPr lang="en-US" dirty="0" smtClean="0"/>
              <a:t> and takes some different approaches to protecting the integrity of information. This model uses the following elements: • Users Active agents • Transformation procedures (TPs) Programmed abstract operations, such as read, write, and modify • Constrained data items (CDIs) Can be manipulated only by TPs • Unconstrained data items (UDIs ) Can be manipulated by users via primitive read and write operations • Integrity verification procedures (IVPs) Check the consistency of CDIs with external reality</a:t>
            </a:r>
          </a:p>
          <a:p>
            <a:endParaRPr lang="en-US" dirty="0" smtClean="0"/>
          </a:p>
          <a:p>
            <a:r>
              <a:rPr lang="en-US" dirty="0" smtClean="0"/>
              <a:t>Although this list may look overwhelming, it is really quite straightforward. When an application uses the Clark-Wilson model, it separates data into one subset that needs to be highly protected, which is referred to as a constrained data item (CDI), and another subset that does not require a high level of protection, which is called an unconstrained data item (UDI). Users cannot modify critical data (CDI) directly. Instead, the subject (user) must be authenticated to a piece of software, and the software procedures (TPs) will carry out the operations on behalf of the user. For example, when Kathy needs to update information held within her company’s database, she will not be allowed to do so without a piece of software controlling these activities. First, Kathy must authenticate to a program, which is acting as a front end for the database, and then the program will control what Kathy can and cannot do to the information in the database. This is referred to as access triple: subject (user), program (TP), and object (CDI). A user cannot modify CDI without using a TP. So, Kathy is going to input data, which is supposed to overwrite some original data in the database. The software (TP) has to make sure this type of activity is secure and will carry out the write procedures for Kathy. Kathy (and any type of subject) is not trusted enough to manipulate objects directly. The CDI must have its integrity protected by the TPs. The UDI does not require such a high level of protection. For example, if Kathy did her banking online, the data on her bank’s servers and databases would be split into UDI and CDI categories. The CDI category would contain her banking account information, which needs to be highly protected. The UDI data could be her customer profile, which she can update as needed. TPs would not be required when Kathy needed to update her UDI information. In some cases, a system may need to change UDI data into CDI data. For example, when Kathy updates her customer profile via the website to show her new correct address, this information will need to be moved into the banking software that is responsible for mailing out bank account information. The bank would not want Kathy to interact directly with that banking software, so a piece of software (TP) is responsible for copying that data and updating this customer’s mailing address. At this stage, the TP is changing the state of the UDI data to CDI. These concepts are shown in Figure 4-23 .</a:t>
            </a:r>
          </a:p>
          <a:p>
            <a:endParaRPr lang="en-US" dirty="0" smtClean="0"/>
          </a:p>
          <a:p>
            <a:r>
              <a:rPr lang="en-US" dirty="0" smtClean="0"/>
              <a:t>Harris, Shon (2012-11-08). CISSP All-in-One Exam Guide, 6th Edition (Kindle Locations 7839-7857). McGraw-Hill Education. Kindle Edition. </a:t>
            </a:r>
          </a:p>
          <a:p>
            <a:endParaRPr lang="en-US" dirty="0" smtClean="0"/>
          </a:p>
          <a:p>
            <a:r>
              <a:rPr lang="en-US" dirty="0" smtClean="0"/>
              <a:t>Harris, Shon (2012-11-08). CISSP All-in-One Exam Guide, 6th Edition (Kindle Locations 7833-7839).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145</a:t>
            </a:fld>
            <a:endParaRPr lang="en-US"/>
          </a:p>
        </p:txBody>
      </p:sp>
    </p:spTree>
    <p:extLst>
      <p:ext uri="{BB962C8B-B14F-4D97-AF65-F5344CB8AC3E}">
        <p14:creationId xmlns:p14="http://schemas.microsoft.com/office/powerpoint/2010/main" val="3845307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b="0" i="0" kern="1200" dirty="0" smtClean="0">
                <a:solidFill>
                  <a:schemeClr val="tx1"/>
                </a:solidFill>
                <a:effectLst/>
                <a:latin typeface="+mn-lt"/>
                <a:ea typeface="+mn-ea"/>
                <a:cs typeface="+mn-cs"/>
              </a:rPr>
              <a:t>19 Mar 2015 at 01:31, </a:t>
            </a:r>
            <a:r>
              <a:rPr lang="en-US" sz="1200" b="0" i="0" u="none" strike="noStrike" kern="1200" dirty="0" smtClean="0">
                <a:solidFill>
                  <a:schemeClr val="tx1"/>
                </a:solidFill>
                <a:effectLst/>
                <a:latin typeface="+mn-lt"/>
                <a:ea typeface="+mn-ea"/>
                <a:cs typeface="+mn-cs"/>
                <a:hlinkClick r:id="rId3" tooltip="Read more by this author"/>
              </a:rPr>
              <a:t>Darren Pauli</a:t>
            </a:r>
            <a:endParaRPr lang="en-US" sz="1200" b="0" i="0" u="none" strike="noStrike"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http://www.theregister.co.uk/2015/03/19/cansecwest_talk_bioses_hack/</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Millions of flawed </a:t>
            </a:r>
            <a:r>
              <a:rPr lang="en-US" sz="1200" b="0" i="0" kern="1200" dirty="0" err="1" smtClean="0">
                <a:solidFill>
                  <a:schemeClr val="tx1"/>
                </a:solidFill>
                <a:effectLst/>
                <a:latin typeface="+mn-lt"/>
                <a:ea typeface="+mn-ea"/>
                <a:cs typeface="+mn-cs"/>
              </a:rPr>
              <a:t>BIOSes</a:t>
            </a:r>
            <a:r>
              <a:rPr lang="en-US" sz="1200" b="0" i="0" kern="1200" dirty="0" smtClean="0">
                <a:solidFill>
                  <a:schemeClr val="tx1"/>
                </a:solidFill>
                <a:effectLst/>
                <a:latin typeface="+mn-lt"/>
                <a:ea typeface="+mn-ea"/>
                <a:cs typeface="+mn-cs"/>
              </a:rPr>
              <a:t> can be infected using simple two-minute attacks that don't require technical skills and require only access to a PC to execute.</a:t>
            </a:r>
          </a:p>
          <a:p>
            <a:r>
              <a:rPr lang="en-US" sz="1200" b="0" i="0" kern="1200" dirty="0" smtClean="0">
                <a:solidFill>
                  <a:schemeClr val="tx1"/>
                </a:solidFill>
                <a:effectLst/>
                <a:latin typeface="+mn-lt"/>
                <a:ea typeface="+mn-ea"/>
                <a:cs typeface="+mn-cs"/>
              </a:rPr>
              <a:t>Basic </a:t>
            </a:r>
            <a:r>
              <a:rPr lang="en-US" sz="1200" b="0" i="0" kern="1200" dirty="0" err="1" smtClean="0">
                <a:solidFill>
                  <a:schemeClr val="tx1"/>
                </a:solidFill>
                <a:effectLst/>
                <a:latin typeface="+mn-lt"/>
                <a:ea typeface="+mn-ea"/>
                <a:cs typeface="+mn-cs"/>
              </a:rPr>
              <a:t>Input/Output</a:t>
            </a:r>
            <a:r>
              <a:rPr lang="en-US" sz="1200" b="0" i="0" kern="1200" dirty="0" smtClean="0">
                <a:solidFill>
                  <a:schemeClr val="tx1"/>
                </a:solidFill>
                <a:effectLst/>
                <a:latin typeface="+mn-lt"/>
                <a:ea typeface="+mn-ea"/>
                <a:cs typeface="+mn-cs"/>
              </a:rPr>
              <a:t> Systems (BIOS) have been the target of much hacking research in recent years since low-level p0wnage can grant attackers the highest privileges, persistence and stealth.</a:t>
            </a:r>
          </a:p>
          <a:p>
            <a:r>
              <a:rPr lang="en-US" sz="1200" b="0" i="0" kern="1200" dirty="0" err="1" smtClean="0">
                <a:solidFill>
                  <a:schemeClr val="tx1"/>
                </a:solidFill>
                <a:effectLst/>
                <a:latin typeface="+mn-lt"/>
                <a:ea typeface="+mn-ea"/>
                <a:cs typeface="+mn-cs"/>
              </a:rPr>
              <a:t>LegbaCore</a:t>
            </a:r>
            <a:r>
              <a:rPr lang="en-US" sz="1200" b="0" i="0" kern="1200" dirty="0" smtClean="0">
                <a:solidFill>
                  <a:schemeClr val="tx1"/>
                </a:solidFill>
                <a:effectLst/>
                <a:latin typeface="+mn-lt"/>
                <a:ea typeface="+mn-ea"/>
                <a:cs typeface="+mn-cs"/>
              </a:rPr>
              <a:t> researchers </a:t>
            </a:r>
            <a:r>
              <a:rPr lang="en-US" sz="1200" b="0" i="0" kern="1200" dirty="0" err="1" smtClean="0">
                <a:solidFill>
                  <a:schemeClr val="tx1"/>
                </a:solidFill>
                <a:effectLst/>
                <a:latin typeface="+mn-lt"/>
                <a:ea typeface="+mn-ea"/>
                <a:cs typeface="+mn-cs"/>
              </a:rPr>
              <a:t>Xeno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Kopvah</a:t>
            </a:r>
            <a:r>
              <a:rPr lang="en-US" sz="1200" b="0" i="0" kern="1200" dirty="0" smtClean="0">
                <a:solidFill>
                  <a:schemeClr val="tx1"/>
                </a:solidFill>
                <a:effectLst/>
                <a:latin typeface="+mn-lt"/>
                <a:ea typeface="+mn-ea"/>
                <a:cs typeface="+mn-cs"/>
              </a:rPr>
              <a:t> and Corey </a:t>
            </a:r>
            <a:r>
              <a:rPr lang="en-US" sz="1200" b="0" i="0" kern="1200" dirty="0" err="1" smtClean="0">
                <a:solidFill>
                  <a:schemeClr val="tx1"/>
                </a:solidFill>
                <a:effectLst/>
                <a:latin typeface="+mn-lt"/>
                <a:ea typeface="+mn-ea"/>
                <a:cs typeface="+mn-cs"/>
              </a:rPr>
              <a:t>Kallenberg</a:t>
            </a:r>
            <a:r>
              <a:rPr lang="en-US" sz="1200" b="0" i="0" kern="1200" dirty="0" smtClean="0">
                <a:solidFill>
                  <a:schemeClr val="tx1"/>
                </a:solidFill>
                <a:effectLst/>
                <a:latin typeface="+mn-lt"/>
                <a:ea typeface="+mn-ea"/>
                <a:cs typeface="+mn-cs"/>
              </a:rPr>
              <a:t> revealed the threat to </a:t>
            </a:r>
            <a:r>
              <a:rPr lang="en-US" sz="1200" b="0" i="1" kern="1200" dirty="0" smtClean="0">
                <a:solidFill>
                  <a:schemeClr val="tx1"/>
                </a:solidFill>
                <a:effectLst/>
                <a:latin typeface="+mn-lt"/>
                <a:ea typeface="+mn-ea"/>
                <a:cs typeface="+mn-cs"/>
              </a:rPr>
              <a:t>El </a:t>
            </a:r>
            <a:r>
              <a:rPr lang="en-US" sz="1200" b="0" i="1" kern="1200" dirty="0" err="1" smtClean="0">
                <a:solidFill>
                  <a:schemeClr val="tx1"/>
                </a:solidFill>
                <a:effectLst/>
                <a:latin typeface="+mn-lt"/>
                <a:ea typeface="+mn-ea"/>
                <a:cs typeface="+mn-cs"/>
              </a:rPr>
              <a:t>Reg</a:t>
            </a:r>
            <a:r>
              <a:rPr lang="en-US" sz="1200" b="0" i="0" kern="1200" dirty="0" smtClean="0">
                <a:solidFill>
                  <a:schemeClr val="tx1"/>
                </a:solidFill>
                <a:effectLst/>
                <a:latin typeface="+mn-lt"/>
                <a:ea typeface="+mn-ea"/>
                <a:cs typeface="+mn-cs"/>
              </a:rPr>
              <a:t> ahead of a presentation </a:t>
            </a:r>
            <a:r>
              <a:rPr lang="en-US" sz="1200" b="0" i="1" u="none" strike="noStrike" kern="1200" dirty="0" smtClean="0">
                <a:solidFill>
                  <a:schemeClr val="tx1"/>
                </a:solidFill>
                <a:effectLst/>
                <a:latin typeface="+mn-lt"/>
                <a:ea typeface="+mn-ea"/>
                <a:cs typeface="+mn-cs"/>
                <a:hlinkClick r:id="rId4"/>
              </a:rPr>
              <a:t>How Many Million </a:t>
            </a:r>
            <a:r>
              <a:rPr lang="en-US" sz="1200" b="0" i="1" u="none" strike="noStrike" kern="1200" dirty="0" err="1" smtClean="0">
                <a:solidFill>
                  <a:schemeClr val="tx1"/>
                </a:solidFill>
                <a:effectLst/>
                <a:latin typeface="+mn-lt"/>
                <a:ea typeface="+mn-ea"/>
                <a:cs typeface="+mn-cs"/>
                <a:hlinkClick r:id="rId4"/>
              </a:rPr>
              <a:t>BIOSes</a:t>
            </a:r>
            <a:r>
              <a:rPr lang="en-US" sz="1200" b="0" i="1" u="none" strike="noStrike" kern="1200" dirty="0" smtClean="0">
                <a:solidFill>
                  <a:schemeClr val="tx1"/>
                </a:solidFill>
                <a:effectLst/>
                <a:latin typeface="+mn-lt"/>
                <a:ea typeface="+mn-ea"/>
                <a:cs typeface="+mn-cs"/>
                <a:hlinkClick r:id="rId4"/>
              </a:rPr>
              <a:t> Would You Like to Infect?</a:t>
            </a:r>
            <a:r>
              <a:rPr lang="en-US" sz="1200" b="0" i="0" kern="1200" dirty="0" smtClean="0">
                <a:solidFill>
                  <a:schemeClr val="tx1"/>
                </a:solidFill>
                <a:effectLst/>
                <a:latin typeface="+mn-lt"/>
                <a:ea typeface="+mn-ea"/>
                <a:cs typeface="+mn-cs"/>
              </a:rPr>
              <a:t> at </a:t>
            </a:r>
            <a:r>
              <a:rPr lang="en-US" sz="1200" b="0" i="0" kern="1200" dirty="0" err="1" smtClean="0">
                <a:solidFill>
                  <a:schemeClr val="tx1"/>
                </a:solidFill>
                <a:effectLst/>
                <a:latin typeface="+mn-lt"/>
                <a:ea typeface="+mn-ea"/>
                <a:cs typeface="+mn-cs"/>
              </a:rPr>
              <a:t>CanSecWest</a:t>
            </a:r>
            <a:r>
              <a:rPr lang="en-US" sz="1200" b="0" i="0" kern="1200" dirty="0" smtClean="0">
                <a:solidFill>
                  <a:schemeClr val="tx1"/>
                </a:solidFill>
                <a:effectLst/>
                <a:latin typeface="+mn-lt"/>
                <a:ea typeface="+mn-ea"/>
                <a:cs typeface="+mn-cs"/>
              </a:rPr>
              <a:t> tomorrow.</a:t>
            </a:r>
          </a:p>
          <a:p>
            <a:r>
              <a:rPr lang="en-US" sz="1200" b="0" i="0" kern="1200" dirty="0" smtClean="0">
                <a:solidFill>
                  <a:schemeClr val="tx1"/>
                </a:solidFill>
                <a:effectLst/>
                <a:latin typeface="+mn-lt"/>
                <a:ea typeface="+mn-ea"/>
                <a:cs typeface="+mn-cs"/>
              </a:rPr>
              <a:t>"Because almost no one patches their </a:t>
            </a:r>
            <a:r>
              <a:rPr lang="en-US" sz="1200" b="0" i="0" kern="1200" dirty="0" err="1" smtClean="0">
                <a:solidFill>
                  <a:schemeClr val="tx1"/>
                </a:solidFill>
                <a:effectLst/>
                <a:latin typeface="+mn-lt"/>
                <a:ea typeface="+mn-ea"/>
                <a:cs typeface="+mn-cs"/>
              </a:rPr>
              <a:t>BIOSes</a:t>
            </a:r>
            <a:r>
              <a:rPr lang="en-US" sz="1200" b="0" i="0" kern="1200" dirty="0" smtClean="0">
                <a:solidFill>
                  <a:schemeClr val="tx1"/>
                </a:solidFill>
                <a:effectLst/>
                <a:latin typeface="+mn-lt"/>
                <a:ea typeface="+mn-ea"/>
                <a:cs typeface="+mn-cs"/>
              </a:rPr>
              <a:t>, almost every BIOS in the wild is affected by at least one vulnerability, and can be infected," </a:t>
            </a:r>
            <a:r>
              <a:rPr lang="en-US" sz="1200" b="0" i="0" kern="1200" dirty="0" err="1" smtClean="0">
                <a:solidFill>
                  <a:schemeClr val="tx1"/>
                </a:solidFill>
                <a:effectLst/>
                <a:latin typeface="+mn-lt"/>
                <a:ea typeface="+mn-ea"/>
                <a:cs typeface="+mn-cs"/>
              </a:rPr>
              <a:t>Kopvah</a:t>
            </a:r>
            <a:r>
              <a:rPr lang="en-US" sz="1200" b="0" i="0" kern="1200" dirty="0" smtClean="0">
                <a:solidFill>
                  <a:schemeClr val="tx1"/>
                </a:solidFill>
                <a:effectLst/>
                <a:latin typeface="+mn-lt"/>
                <a:ea typeface="+mn-ea"/>
                <a:cs typeface="+mn-cs"/>
              </a:rPr>
              <a:t> says.</a:t>
            </a:r>
          </a:p>
          <a:p>
            <a:r>
              <a:rPr lang="en-US" sz="1200" b="0" i="0" kern="1200" dirty="0" smtClean="0">
                <a:solidFill>
                  <a:schemeClr val="tx1"/>
                </a:solidFill>
                <a:effectLst/>
                <a:latin typeface="+mn-lt"/>
                <a:ea typeface="+mn-ea"/>
                <a:cs typeface="+mn-cs"/>
              </a:rPr>
              <a:t>"The high amount of code reuse across UEFI </a:t>
            </a:r>
            <a:r>
              <a:rPr lang="en-US" sz="1200" b="0" i="0" kern="1200" dirty="0" err="1" smtClean="0">
                <a:solidFill>
                  <a:schemeClr val="tx1"/>
                </a:solidFill>
                <a:effectLst/>
                <a:latin typeface="+mn-lt"/>
                <a:ea typeface="+mn-ea"/>
                <a:cs typeface="+mn-cs"/>
              </a:rPr>
              <a:t>BIOSes</a:t>
            </a:r>
            <a:r>
              <a:rPr lang="en-US" sz="1200" b="0" i="0" kern="1200" dirty="0" smtClean="0">
                <a:solidFill>
                  <a:schemeClr val="tx1"/>
                </a:solidFill>
                <a:effectLst/>
                <a:latin typeface="+mn-lt"/>
                <a:ea typeface="+mn-ea"/>
                <a:cs typeface="+mn-cs"/>
              </a:rPr>
              <a:t> means that BIOS infection can be automatic and reliable.</a:t>
            </a:r>
          </a:p>
          <a:p>
            <a:r>
              <a:rPr lang="en-US" sz="1200" b="0" i="0" kern="1200" dirty="0" smtClean="0">
                <a:solidFill>
                  <a:schemeClr val="tx1"/>
                </a:solidFill>
                <a:effectLst/>
                <a:latin typeface="+mn-lt"/>
                <a:ea typeface="+mn-ea"/>
                <a:cs typeface="+mn-cs"/>
              </a:rPr>
              <a:t>"The point is less about how vendors don't fix the problems, and more how the vendors' fixes are going un-applied by users, corporations, and governments."</a:t>
            </a:r>
          </a:p>
          <a:p>
            <a:r>
              <a:rPr lang="en-US" sz="1200" b="0" i="0" kern="1200" dirty="0" err="1" smtClean="0">
                <a:solidFill>
                  <a:schemeClr val="tx1"/>
                </a:solidFill>
                <a:effectLst/>
                <a:latin typeface="+mn-lt"/>
                <a:ea typeface="+mn-ea"/>
                <a:cs typeface="+mn-cs"/>
              </a:rPr>
              <a:t>Kopvah</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Kallenberg's</a:t>
            </a:r>
            <a:r>
              <a:rPr lang="en-US" sz="1200" b="0" i="0" kern="1200" dirty="0" smtClean="0">
                <a:solidFill>
                  <a:schemeClr val="tx1"/>
                </a:solidFill>
                <a:effectLst/>
                <a:latin typeface="+mn-lt"/>
                <a:ea typeface="+mn-ea"/>
                <a:cs typeface="+mn-cs"/>
              </a:rPr>
              <a:t> talk aims to both highlight the dangers and capabilities of BIOS attacks and the need for system administrators to apply vendor patches, something which they say is not being done.</a:t>
            </a:r>
          </a:p>
          <a:p>
            <a:r>
              <a:rPr lang="en-US" sz="1200" b="0" i="0" kern="1200" dirty="0" smtClean="0">
                <a:solidFill>
                  <a:schemeClr val="tx1"/>
                </a:solidFill>
                <a:effectLst/>
                <a:latin typeface="+mn-lt"/>
                <a:ea typeface="+mn-ea"/>
                <a:cs typeface="+mn-cs"/>
              </a:rPr>
              <a:t>They will demonstrate attacks against BIOS on Gigabyte, Acer, MSI, HP, and Asus, using the </a:t>
            </a:r>
            <a:r>
              <a:rPr lang="en-US" sz="1200" b="0" i="0" kern="1200" dirty="0" err="1" smtClean="0">
                <a:solidFill>
                  <a:schemeClr val="tx1"/>
                </a:solidFill>
                <a:effectLst/>
                <a:latin typeface="+mn-lt"/>
                <a:ea typeface="+mn-ea"/>
                <a:cs typeface="+mn-cs"/>
              </a:rPr>
              <a:t>LightEater</a:t>
            </a:r>
            <a:r>
              <a:rPr lang="en-US" sz="1200" b="0" i="0" kern="1200" dirty="0" smtClean="0">
                <a:solidFill>
                  <a:schemeClr val="tx1"/>
                </a:solidFill>
                <a:effectLst/>
                <a:latin typeface="+mn-lt"/>
                <a:ea typeface="+mn-ea"/>
                <a:cs typeface="+mn-cs"/>
              </a:rPr>
              <a:t> implant running the privacy-focused Tails platform to siphon GPG keys from memory to a flash chip.</a:t>
            </a:r>
          </a:p>
          <a:p>
            <a:r>
              <a:rPr lang="en-US" sz="1200" b="0" i="0" kern="1200" dirty="0" err="1" smtClean="0">
                <a:solidFill>
                  <a:schemeClr val="tx1"/>
                </a:solidFill>
                <a:effectLst/>
                <a:latin typeface="+mn-lt"/>
                <a:ea typeface="+mn-ea"/>
                <a:cs typeface="+mn-cs"/>
              </a:rPr>
              <a:t>LightEater</a:t>
            </a:r>
            <a:r>
              <a:rPr lang="en-US" sz="1200" b="0" i="0" kern="1200" dirty="0" smtClean="0">
                <a:solidFill>
                  <a:schemeClr val="tx1"/>
                </a:solidFill>
                <a:effectLst/>
                <a:latin typeface="+mn-lt"/>
                <a:ea typeface="+mn-ea"/>
                <a:cs typeface="+mn-cs"/>
              </a:rPr>
              <a:t>, according to </a:t>
            </a:r>
            <a:r>
              <a:rPr lang="en-US" sz="1200" b="0" i="0" kern="1200" dirty="0" err="1" smtClean="0">
                <a:solidFill>
                  <a:schemeClr val="tx1"/>
                </a:solidFill>
                <a:effectLst/>
                <a:latin typeface="+mn-lt"/>
                <a:ea typeface="+mn-ea"/>
                <a:cs typeface="+mn-cs"/>
              </a:rPr>
              <a:t>Kopvah</a:t>
            </a:r>
            <a:r>
              <a:rPr lang="en-US" sz="1200" b="0" i="0" kern="1200" dirty="0" smtClean="0">
                <a:solidFill>
                  <a:schemeClr val="tx1"/>
                </a:solidFill>
                <a:effectLst/>
                <a:latin typeface="+mn-lt"/>
                <a:ea typeface="+mn-ea"/>
                <a:cs typeface="+mn-cs"/>
              </a:rPr>
              <a:t>, reveals the naïveté of claims that Tails and other live operating systems can protect users from dedicated or nation-state attackers.</a:t>
            </a: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LightEater</a:t>
            </a:r>
            <a:r>
              <a:rPr lang="en-US" sz="1200" b="0" i="0" kern="1200" dirty="0" smtClean="0">
                <a:solidFill>
                  <a:schemeClr val="tx1"/>
                </a:solidFill>
                <a:effectLst/>
                <a:latin typeface="+mn-lt"/>
                <a:ea typeface="+mn-ea"/>
                <a:cs typeface="+mn-cs"/>
              </a:rPr>
              <a:t> attack would take an unskilled attacker such as a maid or border guard two minutes of physical access to a target laptop.</a:t>
            </a:r>
          </a:p>
          <a:p>
            <a:r>
              <a:rPr lang="en-US" sz="1200" b="0" i="0" kern="1200" dirty="0" smtClean="0">
                <a:solidFill>
                  <a:schemeClr val="tx1"/>
                </a:solidFill>
                <a:effectLst/>
                <a:latin typeface="+mn-lt"/>
                <a:ea typeface="+mn-ea"/>
                <a:cs typeface="+mn-cs"/>
              </a:rPr>
              <a:t>"Then we'll boot up the infected HP system and show how </a:t>
            </a:r>
            <a:r>
              <a:rPr lang="en-US" sz="1200" b="0" i="0" kern="1200" dirty="0" err="1" smtClean="0">
                <a:solidFill>
                  <a:schemeClr val="tx1"/>
                </a:solidFill>
                <a:effectLst/>
                <a:latin typeface="+mn-lt"/>
                <a:ea typeface="+mn-ea"/>
                <a:cs typeface="+mn-cs"/>
              </a:rPr>
              <a:t>LightEater</a:t>
            </a:r>
            <a:r>
              <a:rPr lang="en-US" sz="1200" b="0" i="0" kern="1200" dirty="0" smtClean="0">
                <a:solidFill>
                  <a:schemeClr val="tx1"/>
                </a:solidFill>
                <a:effectLst/>
                <a:latin typeface="+mn-lt"/>
                <a:ea typeface="+mn-ea"/>
                <a:cs typeface="+mn-cs"/>
              </a:rPr>
              <a:t> can use the Intel Serial Over LAN technology to </a:t>
            </a:r>
            <a:r>
              <a:rPr lang="en-US" sz="1200" b="0" i="0" kern="1200" dirty="0" err="1" smtClean="0">
                <a:solidFill>
                  <a:schemeClr val="tx1"/>
                </a:solidFill>
                <a:effectLst/>
                <a:latin typeface="+mn-lt"/>
                <a:ea typeface="+mn-ea"/>
                <a:cs typeface="+mn-cs"/>
              </a:rPr>
              <a:t>exfiltrate</a:t>
            </a:r>
            <a:r>
              <a:rPr lang="en-US" sz="1200" b="0" i="0" kern="1200" dirty="0" smtClean="0">
                <a:solidFill>
                  <a:schemeClr val="tx1"/>
                </a:solidFill>
                <a:effectLst/>
                <a:latin typeface="+mn-lt"/>
                <a:ea typeface="+mn-ea"/>
                <a:cs typeface="+mn-cs"/>
              </a:rPr>
              <a:t> data from SMM (System Management Mode), without needing a NIC-specific driver. And we'll show the uber1337 'rot13' encryption which will blind network defenders to what the SMM attacker is </a:t>
            </a:r>
            <a:r>
              <a:rPr lang="en-US" sz="1200" b="0" i="0" kern="1200" dirty="0" err="1" smtClean="0">
                <a:solidFill>
                  <a:schemeClr val="tx1"/>
                </a:solidFill>
                <a:effectLst/>
                <a:latin typeface="+mn-lt"/>
                <a:ea typeface="+mn-ea"/>
                <a:cs typeface="+mn-cs"/>
              </a:rPr>
              <a:t>exfiltrating</a:t>
            </a:r>
            <a:r>
              <a:rPr lang="en-US" sz="1200" b="0" i="0" kern="1200" dirty="0" smtClean="0">
                <a:solidFill>
                  <a:schemeClr val="tx1"/>
                </a:solidFill>
                <a:effectLst/>
                <a:latin typeface="+mn-lt"/>
                <a:ea typeface="+mn-ea"/>
                <a:cs typeface="+mn-cs"/>
              </a:rPr>
              <a:t>," he says.</a:t>
            </a:r>
          </a:p>
          <a:p>
            <a:r>
              <a:rPr lang="en-US" sz="1200" b="0" i="0" kern="1200" dirty="0" err="1" smtClean="0">
                <a:solidFill>
                  <a:schemeClr val="tx1"/>
                </a:solidFill>
                <a:effectLst/>
                <a:latin typeface="+mn-lt"/>
                <a:ea typeface="+mn-ea"/>
                <a:cs typeface="+mn-cs"/>
              </a:rPr>
              <a:t>Kopvah</a:t>
            </a:r>
            <a:r>
              <a:rPr lang="en-US" sz="1200" b="0" i="0" kern="1200" dirty="0" smtClean="0">
                <a:solidFill>
                  <a:schemeClr val="tx1"/>
                </a:solidFill>
                <a:effectLst/>
                <a:latin typeface="+mn-lt"/>
                <a:ea typeface="+mn-ea"/>
                <a:cs typeface="+mn-cs"/>
              </a:rPr>
              <a:t> says misconfigured BIOS access controls present more of a threat than vulnerabilities such as exploitable buffer overflows.</a:t>
            </a:r>
          </a:p>
          <a:p>
            <a:r>
              <a:rPr lang="en-US" sz="1200" b="0" i="0" kern="1200" dirty="0" smtClean="0">
                <a:solidFill>
                  <a:schemeClr val="tx1"/>
                </a:solidFill>
                <a:effectLst/>
                <a:latin typeface="+mn-lt"/>
                <a:ea typeface="+mn-ea"/>
                <a:cs typeface="+mn-cs"/>
              </a:rPr>
              <a:t>Those flaws are homogeneous. Using tiny signatures built from 10 machines the pair found the code hooks attackers need to build reliable SMM implants across thousands of BIOS images.</a:t>
            </a:r>
          </a:p>
          <a:p>
            <a:r>
              <a:rPr lang="en-US" sz="1200" b="0" i="0" kern="1200" dirty="0" smtClean="0">
                <a:solidFill>
                  <a:schemeClr val="tx1"/>
                </a:solidFill>
                <a:effectLst/>
                <a:latin typeface="+mn-lt"/>
                <a:ea typeface="+mn-ea"/>
                <a:cs typeface="+mn-cs"/>
              </a:rPr>
              <a:t>"This shows empirically that attackers wouldn't have to reverse engineer each BIOS model or revision. Simple pattern matching can make it so that tools can just assemble BIOS implants for any model on demand," </a:t>
            </a:r>
            <a:r>
              <a:rPr lang="en-US" sz="1200" b="0" i="0" kern="1200" dirty="0" err="1" smtClean="0">
                <a:solidFill>
                  <a:schemeClr val="tx1"/>
                </a:solidFill>
                <a:effectLst/>
                <a:latin typeface="+mn-lt"/>
                <a:ea typeface="+mn-ea"/>
                <a:cs typeface="+mn-cs"/>
              </a:rPr>
              <a:t>Kopvah</a:t>
            </a:r>
            <a:r>
              <a:rPr lang="en-US" sz="1200" b="0" i="0" kern="1200" dirty="0" smtClean="0">
                <a:solidFill>
                  <a:schemeClr val="tx1"/>
                </a:solidFill>
                <a:effectLst/>
                <a:latin typeface="+mn-lt"/>
                <a:ea typeface="+mn-ea"/>
                <a:cs typeface="+mn-cs"/>
              </a:rPr>
              <a:t> says, adding he expects that attackers already know this.</a:t>
            </a:r>
          </a:p>
          <a:p>
            <a:r>
              <a:rPr lang="en-US" sz="1200" b="0" i="0" kern="1200" dirty="0" smtClean="0">
                <a:solidFill>
                  <a:schemeClr val="tx1"/>
                </a:solidFill>
                <a:effectLst/>
                <a:latin typeface="+mn-lt"/>
                <a:ea typeface="+mn-ea"/>
                <a:cs typeface="+mn-cs"/>
              </a:rPr>
              <a:t>The need for better BIOS security is "starting to sink in" with top vendors (Lenovo, Dell and HP) moving to squash flaws in their gear. ASUS </a:t>
            </a:r>
            <a:r>
              <a:rPr lang="en-US" sz="1200" b="0" i="0" kern="1200" dirty="0" err="1" smtClean="0">
                <a:solidFill>
                  <a:schemeClr val="tx1"/>
                </a:solidFill>
                <a:effectLst/>
                <a:latin typeface="+mn-lt"/>
                <a:ea typeface="+mn-ea"/>
                <a:cs typeface="+mn-cs"/>
              </a:rPr>
              <a:t>Kopvah</a:t>
            </a:r>
            <a:r>
              <a:rPr lang="en-US" sz="1200" b="0" i="0" kern="1200" dirty="0" smtClean="0">
                <a:solidFill>
                  <a:schemeClr val="tx1"/>
                </a:solidFill>
                <a:effectLst/>
                <a:latin typeface="+mn-lt"/>
                <a:ea typeface="+mn-ea"/>
                <a:cs typeface="+mn-cs"/>
              </a:rPr>
              <a:t> says a good example of those which had not patched or acknowledged BIOS flaws.</a:t>
            </a:r>
          </a:p>
          <a:p>
            <a:r>
              <a:rPr lang="en-US" sz="1200" b="0" i="0" kern="1200" dirty="0" smtClean="0">
                <a:solidFill>
                  <a:schemeClr val="tx1"/>
                </a:solidFill>
                <a:effectLst/>
                <a:latin typeface="+mn-lt"/>
                <a:ea typeface="+mn-ea"/>
                <a:cs typeface="+mn-cs"/>
              </a:rPr>
              <a:t>Some </a:t>
            </a:r>
            <a:r>
              <a:rPr lang="en-US" sz="1200" b="0" i="0" kern="1200" dirty="0" err="1" smtClean="0">
                <a:solidFill>
                  <a:schemeClr val="tx1"/>
                </a:solidFill>
                <a:effectLst/>
                <a:latin typeface="+mn-lt"/>
                <a:ea typeface="+mn-ea"/>
                <a:cs typeface="+mn-cs"/>
              </a:rPr>
              <a:t>BIOSes</a:t>
            </a:r>
            <a:r>
              <a:rPr lang="en-US" sz="1200" b="0" i="0" kern="1200" dirty="0" smtClean="0">
                <a:solidFill>
                  <a:schemeClr val="tx1"/>
                </a:solidFill>
                <a:effectLst/>
                <a:latin typeface="+mn-lt"/>
                <a:ea typeface="+mn-ea"/>
                <a:cs typeface="+mn-cs"/>
              </a:rPr>
              <a:t> are woefully insecure. The pair found </a:t>
            </a:r>
            <a:r>
              <a:rPr lang="en-US" sz="1200" b="0" i="0" kern="1200" dirty="0" err="1" smtClean="0">
                <a:solidFill>
                  <a:schemeClr val="tx1"/>
                </a:solidFill>
                <a:effectLst/>
                <a:latin typeface="+mn-lt"/>
                <a:ea typeface="+mn-ea"/>
                <a:cs typeface="+mn-cs"/>
              </a:rPr>
              <a:t>Giagbyte's</a:t>
            </a:r>
            <a:r>
              <a:rPr lang="en-US" sz="1200" b="0" i="0" kern="1200" dirty="0" smtClean="0">
                <a:solidFill>
                  <a:schemeClr val="tx1"/>
                </a:solidFill>
                <a:effectLst/>
                <a:latin typeface="+mn-lt"/>
                <a:ea typeface="+mn-ea"/>
                <a:cs typeface="+mn-cs"/>
              </a:rPr>
              <a:t> BIOS had </a:t>
            </a:r>
            <a:r>
              <a:rPr lang="en-US" sz="1200" b="0" i="0" kern="1200" dirty="0" err="1" smtClean="0">
                <a:solidFill>
                  <a:schemeClr val="tx1"/>
                </a:solidFill>
                <a:effectLst/>
                <a:latin typeface="+mn-lt"/>
                <a:ea typeface="+mn-ea"/>
                <a:cs typeface="+mn-cs"/>
              </a:rPr>
              <a:t>borked</a:t>
            </a:r>
            <a:r>
              <a:rPr lang="en-US" sz="1200" b="0" i="0" kern="1200" dirty="0" smtClean="0">
                <a:solidFill>
                  <a:schemeClr val="tx1"/>
                </a:solidFill>
                <a:effectLst/>
                <a:latin typeface="+mn-lt"/>
                <a:ea typeface="+mn-ea"/>
                <a:cs typeface="+mn-cs"/>
              </a:rPr>
              <a:t> access controls that did nothing to prevent attacks.</a:t>
            </a:r>
          </a:p>
          <a:p>
            <a:r>
              <a:rPr lang="en-US" sz="1200" b="0" i="0" kern="1200" dirty="0" smtClean="0">
                <a:solidFill>
                  <a:schemeClr val="tx1"/>
                </a:solidFill>
                <a:effectLst/>
                <a:latin typeface="+mn-lt"/>
                <a:ea typeface="+mn-ea"/>
                <a:cs typeface="+mn-cs"/>
              </a:rPr>
              <a:t>"So, we didn't even have to do anything special; we just had a kernel driver write an invalid instruction to the first instruction the CPU reads off the flash chip, and bam, it was out for the count, and never was able to boot again," </a:t>
            </a:r>
            <a:r>
              <a:rPr lang="en-US" sz="1200" b="0" i="0" kern="1200" dirty="0" err="1" smtClean="0">
                <a:solidFill>
                  <a:schemeClr val="tx1"/>
                </a:solidFill>
                <a:effectLst/>
                <a:latin typeface="+mn-lt"/>
                <a:ea typeface="+mn-ea"/>
                <a:cs typeface="+mn-cs"/>
              </a:rPr>
              <a:t>Kopvah</a:t>
            </a:r>
            <a:r>
              <a:rPr lang="en-US" sz="1200" b="0" i="0" kern="1200" dirty="0" smtClean="0">
                <a:solidFill>
                  <a:schemeClr val="tx1"/>
                </a:solidFill>
                <a:effectLst/>
                <a:latin typeface="+mn-lt"/>
                <a:ea typeface="+mn-ea"/>
                <a:cs typeface="+mn-cs"/>
              </a:rPr>
              <a:t> says.</a:t>
            </a:r>
          </a:p>
          <a:p>
            <a:r>
              <a:rPr lang="en-US" sz="1200" b="0" i="0" kern="1200" dirty="0" smtClean="0">
                <a:solidFill>
                  <a:schemeClr val="tx1"/>
                </a:solidFill>
                <a:effectLst/>
                <a:latin typeface="+mn-lt"/>
                <a:ea typeface="+mn-ea"/>
                <a:cs typeface="+mn-cs"/>
              </a:rPr>
              <a:t>The duo will reveal an automated scripts they supplied to vendors that can detect dangerous attacks against SMM capable of reading and writing to all system memory.</a:t>
            </a:r>
          </a:p>
          <a:p>
            <a:r>
              <a:rPr lang="en-US" sz="1200" b="0" i="0" kern="1200" dirty="0" smtClean="0">
                <a:solidFill>
                  <a:schemeClr val="tx1"/>
                </a:solidFill>
                <a:effectLst/>
                <a:latin typeface="+mn-lt"/>
                <a:ea typeface="+mn-ea"/>
                <a:cs typeface="+mn-cs"/>
              </a:rPr>
              <a:t>BIOS attacks surfaced on the public record from the research community but as leaked Snowden documents reveal it was the National Security Agency that likely first exploited the vector.</a:t>
            </a:r>
          </a:p>
          <a:p>
            <a:r>
              <a:rPr lang="en-US" sz="1200" b="0" i="0" kern="1200" dirty="0" smtClean="0">
                <a:solidFill>
                  <a:schemeClr val="tx1"/>
                </a:solidFill>
                <a:effectLst/>
                <a:latin typeface="+mn-lt"/>
                <a:ea typeface="+mn-ea"/>
                <a:cs typeface="+mn-cs"/>
              </a:rPr>
              <a:t>The research pair says the attacks should serve as a boot in the </a:t>
            </a:r>
            <a:r>
              <a:rPr lang="en-US" sz="1200" b="0" i="0" kern="1200" dirty="0" err="1" smtClean="0">
                <a:solidFill>
                  <a:schemeClr val="tx1"/>
                </a:solidFill>
                <a:effectLst/>
                <a:latin typeface="+mn-lt"/>
                <a:ea typeface="+mn-ea"/>
                <a:cs typeface="+mn-cs"/>
              </a:rPr>
              <a:t>arse</a:t>
            </a:r>
            <a:r>
              <a:rPr lang="en-US" sz="1200" b="0" i="0" kern="1200" dirty="0" smtClean="0">
                <a:solidFill>
                  <a:schemeClr val="tx1"/>
                </a:solidFill>
                <a:effectLst/>
                <a:latin typeface="+mn-lt"/>
                <a:ea typeface="+mn-ea"/>
                <a:cs typeface="+mn-cs"/>
              </a:rPr>
              <a:t> for governments and corporations to apply BIOS patches if only to make life more difficult for less-resourced hostile spy agencies.</a:t>
            </a:r>
          </a:p>
          <a:p>
            <a:r>
              <a:rPr lang="en-US" sz="1200" b="0" i="0" kern="1200" dirty="0" smtClean="0">
                <a:solidFill>
                  <a:schemeClr val="tx1"/>
                </a:solidFill>
                <a:effectLst/>
                <a:latin typeface="+mn-lt"/>
                <a:ea typeface="+mn-ea"/>
                <a:cs typeface="+mn-cs"/>
              </a:rPr>
              <a:t>"I personally find it very ironic that things like Tails gained popularity as OPSEC tools thanks to Snowden, while at the same time Snowden's leaks showed that the NSA had the capability to defeat such mechanisms if they wanted to." ®</a:t>
            </a:r>
          </a:p>
          <a:p>
            <a:pPr rtl="0"/>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11</a:t>
            </a:fld>
            <a:endParaRPr lang="en-US"/>
          </a:p>
        </p:txBody>
      </p:sp>
    </p:spTree>
    <p:extLst>
      <p:ext uri="{BB962C8B-B14F-4D97-AF65-F5344CB8AC3E}">
        <p14:creationId xmlns:p14="http://schemas.microsoft.com/office/powerpoint/2010/main" val="4910790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smtClean="0"/>
              <a:t>A model is made up of constructs, mathematical formulas, and other PhD kinds of stuff. The model provides the framework that can be used to build a certain characteristic into software (confidentiality, integrity). So the model does not stipulate what specific integrity rules the IVP must enforce; it just provides the framework, and the vendor defines the integrity rules that best fits its product’s requirements. The vendor implements integrity rules that its customer base needs the most. So if a vendor is developing an application for a financial institution, the UDI could be customer profiles that they are allowed to update and the CDI could be the bank account information, usually held on a centralized database. The UDI data do not need to be as highly protected and can be located on the same system or another system. A user can have access to UDI data without the use of a TP, but when the user needs to access CDI, they must use TP. </a:t>
            </a:r>
          </a:p>
          <a:p>
            <a:endParaRPr lang="en-US" dirty="0" smtClean="0"/>
          </a:p>
          <a:p>
            <a:r>
              <a:rPr lang="en-US" dirty="0" smtClean="0"/>
              <a:t>So the vendor who develops the product will determine what type of data is considered UDI and what type of data is CDI and develop the TPs to control and orchestrate how the software enforces the integrity of the CDI values. In a banking application, the IVP would ensure that the CDI represents the correct value. For example, if Kathy has $ 2,000 in her account and then deposits $ 50, the CDI for her account should now have a value of $ 2,050. The IVP ensures the consistency of the data. So after Kathy carries out this transaction and the IVP validates the integrity of the CDI (new bank account value is correct), then the CDI is considered to be in a consistent state. TPs are the only components allowed to modify the state of the CDIs. In our example, TPs would be software procedures that carry out deposit, withdrawal, and transfer functionalities. Using TPs to modify CDIs is referred to as a well-formed transaction. A well-formed transaction is a series of operations that are carried out to transfer the data from one consistent state to the other. If Kathy transfers money from her checking account to her savings account, this transaction is made up of two operations: subtract money from one account and add it to a different account. By making sure the new values in her checking and savings accounts are accurate and their integrity is intact, the IVP maintains internal and external consistency. The Clark-Wilson model also outlines how to incorporate separation of duties into the architecture of an application . If we follow our same example of banking software , if a customer needs to withdraw over $ 10,000, the application may require a supervisor to log in and authenticate this transaction. This is a countermeasure against potential fraudulent activities. The model provides the rules that the developers must follow to properly implement and enforce separation of duties through software procedures.</a:t>
            </a:r>
          </a:p>
          <a:p>
            <a:endParaRPr lang="en-US" dirty="0" smtClean="0"/>
          </a:p>
          <a:p>
            <a:r>
              <a:rPr lang="en-US" dirty="0" smtClean="0"/>
              <a:t>Harris, Shon (2012-11-08). CISSP All-in-One Exam Guide, 6th Edition (Kindle Locations 7876-7883). McGraw-Hill Education. Kindle Edition. </a:t>
            </a:r>
          </a:p>
          <a:p>
            <a:endParaRPr lang="en-US" dirty="0" smtClean="0"/>
          </a:p>
          <a:p>
            <a:r>
              <a:rPr lang="en-US" dirty="0" smtClean="0"/>
              <a:t>Harris, Shon (2012-11-08). CISSP All-in-One Exam Guide, 6th Edition (Kindle Locations 7863-7876).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147</a:t>
            </a:fld>
            <a:endParaRPr lang="en-US"/>
          </a:p>
        </p:txBody>
      </p:sp>
    </p:spTree>
    <p:extLst>
      <p:ext uri="{BB962C8B-B14F-4D97-AF65-F5344CB8AC3E}">
        <p14:creationId xmlns:p14="http://schemas.microsoft.com/office/powerpoint/2010/main" val="4874069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following are the three main goals of integrity models: • Prevent unauthorized users from making modifications • Prevent authorized users from making improper modifications (separation of duties) • Maintain internal and external consistency (well-formed transaction) </a:t>
            </a:r>
          </a:p>
          <a:p>
            <a:endParaRPr lang="en-US" dirty="0" smtClean="0"/>
          </a:p>
          <a:p>
            <a:r>
              <a:rPr lang="en-US" dirty="0" smtClean="0"/>
              <a:t>Clark-Wilson addresses each of these goals in its model. </a:t>
            </a:r>
          </a:p>
          <a:p>
            <a:r>
              <a:rPr lang="en-US" dirty="0" err="1" smtClean="0"/>
              <a:t>Biba</a:t>
            </a:r>
            <a:r>
              <a:rPr lang="en-US" dirty="0" smtClean="0"/>
              <a:t> only addresses the first goal. </a:t>
            </a:r>
          </a:p>
          <a:p>
            <a:r>
              <a:rPr lang="en-US" dirty="0" smtClean="0"/>
              <a:t>The Clark-Wilson model enforces the three goals of integrity by using access triple (subject, software [TP], object), separation of duties, and auditing. </a:t>
            </a:r>
          </a:p>
          <a:p>
            <a:endParaRPr lang="en-US" dirty="0" smtClean="0"/>
          </a:p>
          <a:p>
            <a:r>
              <a:rPr lang="en-US" dirty="0" smtClean="0"/>
              <a:t>Harris, Shon (2012-11-08). CISSP All-in-One Exam Guide, 6th Edition (Kindle Locations 7888-7892). McGraw-Hill Education. Kindle Edition. </a:t>
            </a:r>
          </a:p>
          <a:p>
            <a:endParaRPr lang="en-US" dirty="0" smtClean="0"/>
          </a:p>
          <a:p>
            <a:r>
              <a:rPr lang="en-US" dirty="0" smtClean="0"/>
              <a:t>Harris, Shon (2012-11-08). CISSP All-in-One Exam Guide, 6th Edition (Kindle Locations 7885-7888).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148</a:t>
            </a:fld>
            <a:endParaRPr lang="en-US"/>
          </a:p>
        </p:txBody>
      </p:sp>
    </p:spTree>
    <p:extLst>
      <p:ext uri="{BB962C8B-B14F-4D97-AF65-F5344CB8AC3E}">
        <p14:creationId xmlns:p14="http://schemas.microsoft.com/office/powerpoint/2010/main" val="39641355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smtClean="0">
                <a:solidFill>
                  <a:schemeClr val="tx1"/>
                </a:solidFill>
                <a:effectLst/>
                <a:latin typeface="+mn-lt"/>
                <a:ea typeface="+mn-ea"/>
                <a:cs typeface="+mn-cs"/>
              </a:rPr>
              <a:t>Bell-LaPadula model -- This is the first mathematical model of a multilevel security policy that defines the concept of a secure state and necessary modes of access. It ensures that information only flows in a manner that does not violate the system policy and is confidentiality focused. </a:t>
            </a:r>
          </a:p>
          <a:p>
            <a:r>
              <a:rPr lang="en-US" sz="1200" kern="1200" dirty="0" smtClean="0">
                <a:solidFill>
                  <a:schemeClr val="tx1"/>
                </a:solidFill>
                <a:effectLst/>
                <a:latin typeface="+mn-lt"/>
                <a:ea typeface="+mn-ea"/>
                <a:cs typeface="+mn-cs"/>
              </a:rPr>
              <a:t>The simple security rule -- A subject cannot read data at a higher security level (no read up). </a:t>
            </a:r>
          </a:p>
          <a:p>
            <a:r>
              <a:rPr lang="en-US" sz="1200" kern="1200" dirty="0" smtClean="0">
                <a:solidFill>
                  <a:schemeClr val="tx1"/>
                </a:solidFill>
                <a:effectLst/>
                <a:latin typeface="+mn-lt"/>
                <a:ea typeface="+mn-ea"/>
                <a:cs typeface="+mn-cs"/>
              </a:rPr>
              <a:t>The *-property rule -- A subject cannot write to an object at a lower security level (no write down). </a:t>
            </a:r>
          </a:p>
          <a:p>
            <a:r>
              <a:rPr lang="en-US" sz="1200" kern="1200" dirty="0" smtClean="0">
                <a:solidFill>
                  <a:schemeClr val="tx1"/>
                </a:solidFill>
                <a:effectLst/>
                <a:latin typeface="+mn-lt"/>
                <a:ea typeface="+mn-ea"/>
                <a:cs typeface="+mn-cs"/>
              </a:rPr>
              <a:t>The strong star property rule -- A subject can perform read and write functions only to the objects at its same security level.  </a:t>
            </a:r>
          </a:p>
          <a:p>
            <a:r>
              <a:rPr lang="en-US" sz="1200" kern="1200" dirty="0" err="1" smtClean="0">
                <a:solidFill>
                  <a:schemeClr val="tx1"/>
                </a:solidFill>
                <a:effectLst/>
                <a:latin typeface="+mn-lt"/>
                <a:ea typeface="+mn-ea"/>
                <a:cs typeface="+mn-cs"/>
              </a:rPr>
              <a:t>Biba</a:t>
            </a:r>
            <a:r>
              <a:rPr lang="en-US" sz="1200" kern="1200" dirty="0" smtClean="0">
                <a:solidFill>
                  <a:schemeClr val="tx1"/>
                </a:solidFill>
                <a:effectLst/>
                <a:latin typeface="+mn-lt"/>
                <a:ea typeface="+mn-ea"/>
                <a:cs typeface="+mn-cs"/>
              </a:rPr>
              <a:t> model -- A formal state transition model that describes a set of access control rules designed to ensure data integrity. </a:t>
            </a:r>
          </a:p>
          <a:p>
            <a:r>
              <a:rPr lang="en-US" sz="1200" kern="1200" dirty="0" smtClean="0">
                <a:solidFill>
                  <a:schemeClr val="tx1"/>
                </a:solidFill>
                <a:effectLst/>
                <a:latin typeface="+mn-lt"/>
                <a:ea typeface="+mn-ea"/>
                <a:cs typeface="+mn-cs"/>
              </a:rPr>
              <a:t>The simple integrity axiom -- A subject cannot read data at a lower integrity level (no read down). </a:t>
            </a:r>
          </a:p>
          <a:p>
            <a:r>
              <a:rPr lang="en-US" sz="1200" kern="1200" dirty="0" smtClean="0">
                <a:solidFill>
                  <a:schemeClr val="tx1"/>
                </a:solidFill>
                <a:effectLst/>
                <a:latin typeface="+mn-lt"/>
                <a:ea typeface="+mn-ea"/>
                <a:cs typeface="+mn-cs"/>
              </a:rPr>
              <a:t>The *-integrity axiom -- A subject cannot modify an object in a higher integrity level (no write up). </a:t>
            </a:r>
          </a:p>
          <a:p>
            <a:r>
              <a:rPr lang="en-US" sz="1200" kern="1200" dirty="0" smtClean="0">
                <a:solidFill>
                  <a:schemeClr val="tx1"/>
                </a:solidFill>
                <a:effectLst/>
                <a:latin typeface="+mn-lt"/>
                <a:ea typeface="+mn-ea"/>
                <a:cs typeface="+mn-cs"/>
              </a:rPr>
              <a:t>Clark-Wilson model -- This integrity model is implemented to protect the integrity of data and to ensure that properly formatted transactions take place. It addresses all three goals of integrity: </a:t>
            </a:r>
          </a:p>
          <a:p>
            <a:r>
              <a:rPr lang="en-US" sz="1200" kern="1200" dirty="0" smtClean="0">
                <a:solidFill>
                  <a:schemeClr val="tx1"/>
                </a:solidFill>
                <a:effectLst/>
                <a:latin typeface="+mn-lt"/>
                <a:ea typeface="+mn-ea"/>
                <a:cs typeface="+mn-cs"/>
              </a:rPr>
              <a:t>Subjects can access objects only through authorized programs (access triple). </a:t>
            </a:r>
          </a:p>
          <a:p>
            <a:r>
              <a:rPr lang="en-US" sz="1200" kern="1200" dirty="0" smtClean="0">
                <a:solidFill>
                  <a:schemeClr val="tx1"/>
                </a:solidFill>
                <a:effectLst/>
                <a:latin typeface="+mn-lt"/>
                <a:ea typeface="+mn-ea"/>
                <a:cs typeface="+mn-cs"/>
              </a:rPr>
              <a:t>Separation of duties is enforced. </a:t>
            </a:r>
          </a:p>
          <a:p>
            <a:r>
              <a:rPr lang="en-US" sz="1200" kern="1200" dirty="0" smtClean="0">
                <a:solidFill>
                  <a:schemeClr val="tx1"/>
                </a:solidFill>
                <a:effectLst/>
                <a:latin typeface="+mn-lt"/>
                <a:ea typeface="+mn-ea"/>
                <a:cs typeface="+mn-cs"/>
              </a:rPr>
              <a:t>Auditing is required. </a:t>
            </a:r>
          </a:p>
          <a:p>
            <a:r>
              <a:rPr lang="en-US" sz="1200" kern="1200" dirty="0" smtClean="0">
                <a:solidFill>
                  <a:schemeClr val="tx1"/>
                </a:solidFill>
                <a:effectLst/>
                <a:latin typeface="+mn-lt"/>
                <a:ea typeface="+mn-ea"/>
                <a:cs typeface="+mn-cs"/>
              </a:rPr>
              <a:t>Additional models</a:t>
            </a:r>
          </a:p>
          <a:p>
            <a:r>
              <a:rPr lang="en-US" sz="1200" kern="1200" dirty="0" smtClean="0">
                <a:solidFill>
                  <a:schemeClr val="tx1"/>
                </a:solidFill>
                <a:effectLst/>
                <a:latin typeface="+mn-lt"/>
                <a:ea typeface="+mn-ea"/>
                <a:cs typeface="+mn-cs"/>
              </a:rPr>
              <a:t>Information flow model -- This is a model in which information is restricted in its flow to only go to and from entities in a way that does not negate or violate the security policy. </a:t>
            </a:r>
          </a:p>
          <a:p>
            <a:r>
              <a:rPr lang="en-US" sz="1200" kern="1200" dirty="0" smtClean="0">
                <a:solidFill>
                  <a:schemeClr val="tx1"/>
                </a:solidFill>
                <a:effectLst/>
                <a:latin typeface="+mn-lt"/>
                <a:ea typeface="+mn-ea"/>
                <a:cs typeface="+mn-cs"/>
              </a:rPr>
              <a:t>Noninterference model -- This formal multilevel security model states that commands and activities performed at one security level should not be seen by, or affect, subjects or objects at a different security level. </a:t>
            </a:r>
          </a:p>
          <a:p>
            <a:r>
              <a:rPr lang="en-US" sz="1200" kern="1200" dirty="0" smtClean="0">
                <a:solidFill>
                  <a:schemeClr val="tx1"/>
                </a:solidFill>
                <a:effectLst/>
                <a:latin typeface="+mn-lt"/>
                <a:ea typeface="+mn-ea"/>
                <a:cs typeface="+mn-cs"/>
              </a:rPr>
              <a:t>Brewer and Nash model -- This model allows for dynamically changing access controls that protect against conflicts of interest. Also known as the Chinese Wall model. </a:t>
            </a:r>
          </a:p>
          <a:p>
            <a:r>
              <a:rPr lang="en-US" sz="1200" kern="1200" dirty="0" smtClean="0">
                <a:solidFill>
                  <a:schemeClr val="tx1"/>
                </a:solidFill>
                <a:effectLst/>
                <a:latin typeface="+mn-lt"/>
                <a:ea typeface="+mn-ea"/>
                <a:cs typeface="+mn-cs"/>
              </a:rPr>
              <a:t>Graham-Denning model -- This model shows how subjects and objects should be created and deleted. It also addresses how to assign specific access rights. </a:t>
            </a:r>
          </a:p>
          <a:p>
            <a:r>
              <a:rPr lang="en-US" sz="1200" kern="1200" dirty="0" smtClean="0">
                <a:solidFill>
                  <a:schemeClr val="tx1"/>
                </a:solidFill>
                <a:effectLst/>
                <a:latin typeface="+mn-lt"/>
                <a:ea typeface="+mn-ea"/>
                <a:cs typeface="+mn-cs"/>
              </a:rPr>
              <a:t>Harrison-</a:t>
            </a:r>
            <a:r>
              <a:rPr lang="en-US" sz="1200" kern="1200" dirty="0" err="1" smtClean="0">
                <a:solidFill>
                  <a:schemeClr val="tx1"/>
                </a:solidFill>
                <a:effectLst/>
                <a:latin typeface="+mn-lt"/>
                <a:ea typeface="+mn-ea"/>
                <a:cs typeface="+mn-cs"/>
              </a:rPr>
              <a:t>Ruzzo</a:t>
            </a:r>
            <a:r>
              <a:rPr lang="en-US" sz="1200" kern="1200" dirty="0" smtClean="0">
                <a:solidFill>
                  <a:schemeClr val="tx1"/>
                </a:solidFill>
                <a:effectLst/>
                <a:latin typeface="+mn-lt"/>
                <a:ea typeface="+mn-ea"/>
                <a:cs typeface="+mn-cs"/>
              </a:rPr>
              <a:t>-Ullman model -- This model shows how a finite set of procedures can be available to edit the access rights of a subject.</a:t>
            </a:r>
          </a:p>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149</a:t>
            </a:fld>
            <a:endParaRPr lang="en-US"/>
          </a:p>
        </p:txBody>
      </p:sp>
    </p:spTree>
    <p:extLst>
      <p:ext uri="{BB962C8B-B14F-4D97-AF65-F5344CB8AC3E}">
        <p14:creationId xmlns:p14="http://schemas.microsoft.com/office/powerpoint/2010/main" val="28257184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smtClean="0">
                <a:solidFill>
                  <a:schemeClr val="tx1"/>
                </a:solidFill>
                <a:effectLst/>
                <a:latin typeface="+mn-lt"/>
                <a:ea typeface="+mn-ea"/>
                <a:cs typeface="+mn-cs"/>
              </a:rPr>
              <a:t>Bell-LaPadula model -- This is the first mathematical model of a multilevel security policy that defines the concept of a secure state and necessary modes of access. It ensures that information only flows in a manner that does not violate the system policy and is confidentiality focused. </a:t>
            </a:r>
          </a:p>
          <a:p>
            <a:r>
              <a:rPr lang="en-US" sz="1200" kern="1200" dirty="0" smtClean="0">
                <a:solidFill>
                  <a:schemeClr val="tx1"/>
                </a:solidFill>
                <a:effectLst/>
                <a:latin typeface="+mn-lt"/>
                <a:ea typeface="+mn-ea"/>
                <a:cs typeface="+mn-cs"/>
              </a:rPr>
              <a:t>The simple security rule -- A subject cannot read data at a higher security level (no read up). </a:t>
            </a:r>
          </a:p>
          <a:p>
            <a:r>
              <a:rPr lang="en-US" sz="1200" kern="1200" dirty="0" smtClean="0">
                <a:solidFill>
                  <a:schemeClr val="tx1"/>
                </a:solidFill>
                <a:effectLst/>
                <a:latin typeface="+mn-lt"/>
                <a:ea typeface="+mn-ea"/>
                <a:cs typeface="+mn-cs"/>
              </a:rPr>
              <a:t>The *-property rule -- A subject cannot write to an object at a lower security level (no write down). </a:t>
            </a:r>
          </a:p>
          <a:p>
            <a:r>
              <a:rPr lang="en-US" sz="1200" kern="1200" dirty="0" smtClean="0">
                <a:solidFill>
                  <a:schemeClr val="tx1"/>
                </a:solidFill>
                <a:effectLst/>
                <a:latin typeface="+mn-lt"/>
                <a:ea typeface="+mn-ea"/>
                <a:cs typeface="+mn-cs"/>
              </a:rPr>
              <a:t>The strong star property rule -- A subject can perform read and write functions only to the objects at its same security level.  </a:t>
            </a:r>
          </a:p>
          <a:p>
            <a:r>
              <a:rPr lang="en-US" sz="1200" kern="1200" dirty="0" err="1" smtClean="0">
                <a:solidFill>
                  <a:schemeClr val="tx1"/>
                </a:solidFill>
                <a:effectLst/>
                <a:latin typeface="+mn-lt"/>
                <a:ea typeface="+mn-ea"/>
                <a:cs typeface="+mn-cs"/>
              </a:rPr>
              <a:t>Biba</a:t>
            </a:r>
            <a:r>
              <a:rPr lang="en-US" sz="1200" kern="1200" dirty="0" smtClean="0">
                <a:solidFill>
                  <a:schemeClr val="tx1"/>
                </a:solidFill>
                <a:effectLst/>
                <a:latin typeface="+mn-lt"/>
                <a:ea typeface="+mn-ea"/>
                <a:cs typeface="+mn-cs"/>
              </a:rPr>
              <a:t> model -- A formal state transition model that describes a set of access control rules designed to ensure data integrity. </a:t>
            </a:r>
          </a:p>
          <a:p>
            <a:r>
              <a:rPr lang="en-US" sz="1200" kern="1200" dirty="0" smtClean="0">
                <a:solidFill>
                  <a:schemeClr val="tx1"/>
                </a:solidFill>
                <a:effectLst/>
                <a:latin typeface="+mn-lt"/>
                <a:ea typeface="+mn-ea"/>
                <a:cs typeface="+mn-cs"/>
              </a:rPr>
              <a:t>The simple integrity axiom -- A subject cannot read data at a lower integrity level (no read down). </a:t>
            </a:r>
          </a:p>
          <a:p>
            <a:r>
              <a:rPr lang="en-US" sz="1200" kern="1200" dirty="0" smtClean="0">
                <a:solidFill>
                  <a:schemeClr val="tx1"/>
                </a:solidFill>
                <a:effectLst/>
                <a:latin typeface="+mn-lt"/>
                <a:ea typeface="+mn-ea"/>
                <a:cs typeface="+mn-cs"/>
              </a:rPr>
              <a:t>The *-integrity axiom -- A subject cannot modify an object in a higher integrity level (no write up). </a:t>
            </a:r>
          </a:p>
          <a:p>
            <a:r>
              <a:rPr lang="en-US" sz="1200" kern="1200" dirty="0" smtClean="0">
                <a:solidFill>
                  <a:schemeClr val="tx1"/>
                </a:solidFill>
                <a:effectLst/>
                <a:latin typeface="+mn-lt"/>
                <a:ea typeface="+mn-ea"/>
                <a:cs typeface="+mn-cs"/>
              </a:rPr>
              <a:t>Clark-Wilson model -- This integrity model is implemented to protect the integrity of data and to ensure that properly formatted transactions take place. It addresses all three goals of integrity: </a:t>
            </a:r>
          </a:p>
          <a:p>
            <a:r>
              <a:rPr lang="en-US" sz="1200" kern="1200" dirty="0" smtClean="0">
                <a:solidFill>
                  <a:schemeClr val="tx1"/>
                </a:solidFill>
                <a:effectLst/>
                <a:latin typeface="+mn-lt"/>
                <a:ea typeface="+mn-ea"/>
                <a:cs typeface="+mn-cs"/>
              </a:rPr>
              <a:t>Subjects can access objects only through authorized programs (access triple). </a:t>
            </a:r>
          </a:p>
          <a:p>
            <a:r>
              <a:rPr lang="en-US" sz="1200" kern="1200" dirty="0" smtClean="0">
                <a:solidFill>
                  <a:schemeClr val="tx1"/>
                </a:solidFill>
                <a:effectLst/>
                <a:latin typeface="+mn-lt"/>
                <a:ea typeface="+mn-ea"/>
                <a:cs typeface="+mn-cs"/>
              </a:rPr>
              <a:t>Separation of duties is enforced. </a:t>
            </a:r>
          </a:p>
          <a:p>
            <a:r>
              <a:rPr lang="en-US" sz="1200" kern="1200" dirty="0" smtClean="0">
                <a:solidFill>
                  <a:schemeClr val="tx1"/>
                </a:solidFill>
                <a:effectLst/>
                <a:latin typeface="+mn-lt"/>
                <a:ea typeface="+mn-ea"/>
                <a:cs typeface="+mn-cs"/>
              </a:rPr>
              <a:t>Auditing is required. </a:t>
            </a:r>
          </a:p>
          <a:p>
            <a:r>
              <a:rPr lang="en-US" sz="1200" kern="1200" dirty="0" smtClean="0">
                <a:solidFill>
                  <a:schemeClr val="tx1"/>
                </a:solidFill>
                <a:effectLst/>
                <a:latin typeface="+mn-lt"/>
                <a:ea typeface="+mn-ea"/>
                <a:cs typeface="+mn-cs"/>
              </a:rPr>
              <a:t>Additional models</a:t>
            </a:r>
          </a:p>
          <a:p>
            <a:r>
              <a:rPr lang="en-US" sz="1200" kern="1200" dirty="0" smtClean="0">
                <a:solidFill>
                  <a:schemeClr val="tx1"/>
                </a:solidFill>
                <a:effectLst/>
                <a:latin typeface="+mn-lt"/>
                <a:ea typeface="+mn-ea"/>
                <a:cs typeface="+mn-cs"/>
              </a:rPr>
              <a:t>Information flow model -- This is a model in which information is restricted in its flow to only go to and from entities in a way that does not negate or violate the security policy. </a:t>
            </a:r>
          </a:p>
          <a:p>
            <a:r>
              <a:rPr lang="en-US" sz="1200" kern="1200" dirty="0" smtClean="0">
                <a:solidFill>
                  <a:schemeClr val="tx1"/>
                </a:solidFill>
                <a:effectLst/>
                <a:latin typeface="+mn-lt"/>
                <a:ea typeface="+mn-ea"/>
                <a:cs typeface="+mn-cs"/>
              </a:rPr>
              <a:t>Noninterference model -- This formal multilevel security model states that commands and activities performed at one security level should not be seen by, or affect, subjects or objects at a different security level. </a:t>
            </a:r>
          </a:p>
          <a:p>
            <a:r>
              <a:rPr lang="en-US" sz="1200" kern="1200" dirty="0" smtClean="0">
                <a:solidFill>
                  <a:schemeClr val="tx1"/>
                </a:solidFill>
                <a:effectLst/>
                <a:latin typeface="+mn-lt"/>
                <a:ea typeface="+mn-ea"/>
                <a:cs typeface="+mn-cs"/>
              </a:rPr>
              <a:t>Brewer and Nash model -- This model allows for dynamically changing access controls that protect against conflicts of interest. Also known as the Chinese Wall model. </a:t>
            </a:r>
          </a:p>
          <a:p>
            <a:r>
              <a:rPr lang="en-US" sz="1200" kern="1200" dirty="0" smtClean="0">
                <a:solidFill>
                  <a:schemeClr val="tx1"/>
                </a:solidFill>
                <a:effectLst/>
                <a:latin typeface="+mn-lt"/>
                <a:ea typeface="+mn-ea"/>
                <a:cs typeface="+mn-cs"/>
              </a:rPr>
              <a:t>Graham-Denning model -- This model shows how subjects and objects should be created and deleted. It also addresses how to assign specific access rights. </a:t>
            </a:r>
          </a:p>
          <a:p>
            <a:r>
              <a:rPr lang="en-US" sz="1200" kern="1200" dirty="0" smtClean="0">
                <a:solidFill>
                  <a:schemeClr val="tx1"/>
                </a:solidFill>
                <a:effectLst/>
                <a:latin typeface="+mn-lt"/>
                <a:ea typeface="+mn-ea"/>
                <a:cs typeface="+mn-cs"/>
              </a:rPr>
              <a:t>Harrison-</a:t>
            </a:r>
            <a:r>
              <a:rPr lang="en-US" sz="1200" kern="1200" dirty="0" err="1" smtClean="0">
                <a:solidFill>
                  <a:schemeClr val="tx1"/>
                </a:solidFill>
                <a:effectLst/>
                <a:latin typeface="+mn-lt"/>
                <a:ea typeface="+mn-ea"/>
                <a:cs typeface="+mn-cs"/>
              </a:rPr>
              <a:t>Ruzzo</a:t>
            </a:r>
            <a:r>
              <a:rPr lang="en-US" sz="1200" kern="1200" dirty="0" smtClean="0">
                <a:solidFill>
                  <a:schemeClr val="tx1"/>
                </a:solidFill>
                <a:effectLst/>
                <a:latin typeface="+mn-lt"/>
                <a:ea typeface="+mn-ea"/>
                <a:cs typeface="+mn-cs"/>
              </a:rPr>
              <a:t>-Ullman model -- This model shows how a finite set of procedures can be available to edit the access rights of a subject.</a:t>
            </a:r>
          </a:p>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150</a:t>
            </a:fld>
            <a:endParaRPr lang="en-US"/>
          </a:p>
        </p:txBody>
      </p:sp>
    </p:spTree>
    <p:extLst>
      <p:ext uri="{BB962C8B-B14F-4D97-AF65-F5344CB8AC3E}">
        <p14:creationId xmlns:p14="http://schemas.microsoft.com/office/powerpoint/2010/main" val="28257184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smtClean="0">
                <a:solidFill>
                  <a:schemeClr val="tx1"/>
                </a:solidFill>
                <a:effectLst/>
                <a:latin typeface="+mn-lt"/>
                <a:ea typeface="+mn-ea"/>
                <a:cs typeface="+mn-cs"/>
              </a:rPr>
              <a:t>Bell-LaPadula model -- This is the first mathematical model of a multilevel security policy that defines the concept of a secure state and necessary modes of access. It ensures that information only flows in a manner that does not violate the system policy and is confidentiality focused. </a:t>
            </a:r>
          </a:p>
          <a:p>
            <a:r>
              <a:rPr lang="en-US" sz="1200" kern="1200" dirty="0" smtClean="0">
                <a:solidFill>
                  <a:schemeClr val="tx1"/>
                </a:solidFill>
                <a:effectLst/>
                <a:latin typeface="+mn-lt"/>
                <a:ea typeface="+mn-ea"/>
                <a:cs typeface="+mn-cs"/>
              </a:rPr>
              <a:t>The simple security rule -- A subject cannot read data at a higher security level (no read up). </a:t>
            </a:r>
          </a:p>
          <a:p>
            <a:r>
              <a:rPr lang="en-US" sz="1200" kern="1200" dirty="0" smtClean="0">
                <a:solidFill>
                  <a:schemeClr val="tx1"/>
                </a:solidFill>
                <a:effectLst/>
                <a:latin typeface="+mn-lt"/>
                <a:ea typeface="+mn-ea"/>
                <a:cs typeface="+mn-cs"/>
              </a:rPr>
              <a:t>The *-property rule -- A subject cannot write to an object at a lower security level (no write down). </a:t>
            </a:r>
          </a:p>
          <a:p>
            <a:r>
              <a:rPr lang="en-US" sz="1200" kern="1200" dirty="0" smtClean="0">
                <a:solidFill>
                  <a:schemeClr val="tx1"/>
                </a:solidFill>
                <a:effectLst/>
                <a:latin typeface="+mn-lt"/>
                <a:ea typeface="+mn-ea"/>
                <a:cs typeface="+mn-cs"/>
              </a:rPr>
              <a:t>The strong star property rule -- A subject can perform read and write functions only to the objects at its same security level.  </a:t>
            </a:r>
          </a:p>
          <a:p>
            <a:r>
              <a:rPr lang="en-US" sz="1200" kern="1200" dirty="0" err="1" smtClean="0">
                <a:solidFill>
                  <a:schemeClr val="tx1"/>
                </a:solidFill>
                <a:effectLst/>
                <a:latin typeface="+mn-lt"/>
                <a:ea typeface="+mn-ea"/>
                <a:cs typeface="+mn-cs"/>
              </a:rPr>
              <a:t>Biba</a:t>
            </a:r>
            <a:r>
              <a:rPr lang="en-US" sz="1200" kern="1200" dirty="0" smtClean="0">
                <a:solidFill>
                  <a:schemeClr val="tx1"/>
                </a:solidFill>
                <a:effectLst/>
                <a:latin typeface="+mn-lt"/>
                <a:ea typeface="+mn-ea"/>
                <a:cs typeface="+mn-cs"/>
              </a:rPr>
              <a:t> model -- A formal state transition model that describes a set of access control rules designed to ensure data integrity. </a:t>
            </a:r>
          </a:p>
          <a:p>
            <a:r>
              <a:rPr lang="en-US" sz="1200" kern="1200" dirty="0" smtClean="0">
                <a:solidFill>
                  <a:schemeClr val="tx1"/>
                </a:solidFill>
                <a:effectLst/>
                <a:latin typeface="+mn-lt"/>
                <a:ea typeface="+mn-ea"/>
                <a:cs typeface="+mn-cs"/>
              </a:rPr>
              <a:t>The simple integrity axiom -- A subject cannot read data at a lower integrity level (no read down). </a:t>
            </a:r>
          </a:p>
          <a:p>
            <a:r>
              <a:rPr lang="en-US" sz="1200" kern="1200" dirty="0" smtClean="0">
                <a:solidFill>
                  <a:schemeClr val="tx1"/>
                </a:solidFill>
                <a:effectLst/>
                <a:latin typeface="+mn-lt"/>
                <a:ea typeface="+mn-ea"/>
                <a:cs typeface="+mn-cs"/>
              </a:rPr>
              <a:t>The *-integrity axiom -- A subject cannot modify an object in a higher integrity level (no write up). </a:t>
            </a:r>
          </a:p>
          <a:p>
            <a:r>
              <a:rPr lang="en-US" sz="1200" kern="1200" dirty="0" smtClean="0">
                <a:solidFill>
                  <a:schemeClr val="tx1"/>
                </a:solidFill>
                <a:effectLst/>
                <a:latin typeface="+mn-lt"/>
                <a:ea typeface="+mn-ea"/>
                <a:cs typeface="+mn-cs"/>
              </a:rPr>
              <a:t>Clark-Wilson model -- This integrity model is implemented to protect the integrity of data and to ensure that properly formatted transactions take place. It addresses all three goals of integrity: </a:t>
            </a:r>
          </a:p>
          <a:p>
            <a:r>
              <a:rPr lang="en-US" sz="1200" kern="1200" dirty="0" smtClean="0">
                <a:solidFill>
                  <a:schemeClr val="tx1"/>
                </a:solidFill>
                <a:effectLst/>
                <a:latin typeface="+mn-lt"/>
                <a:ea typeface="+mn-ea"/>
                <a:cs typeface="+mn-cs"/>
              </a:rPr>
              <a:t>Subjects can access objects only through authorized programs (access triple). </a:t>
            </a:r>
          </a:p>
          <a:p>
            <a:r>
              <a:rPr lang="en-US" sz="1200" kern="1200" dirty="0" smtClean="0">
                <a:solidFill>
                  <a:schemeClr val="tx1"/>
                </a:solidFill>
                <a:effectLst/>
                <a:latin typeface="+mn-lt"/>
                <a:ea typeface="+mn-ea"/>
                <a:cs typeface="+mn-cs"/>
              </a:rPr>
              <a:t>Separation of duties is enforced. </a:t>
            </a:r>
          </a:p>
          <a:p>
            <a:r>
              <a:rPr lang="en-US" sz="1200" kern="1200" dirty="0" smtClean="0">
                <a:solidFill>
                  <a:schemeClr val="tx1"/>
                </a:solidFill>
                <a:effectLst/>
                <a:latin typeface="+mn-lt"/>
                <a:ea typeface="+mn-ea"/>
                <a:cs typeface="+mn-cs"/>
              </a:rPr>
              <a:t>Auditing is required. </a:t>
            </a:r>
          </a:p>
          <a:p>
            <a:r>
              <a:rPr lang="en-US" sz="1200" kern="1200" dirty="0" smtClean="0">
                <a:solidFill>
                  <a:schemeClr val="tx1"/>
                </a:solidFill>
                <a:effectLst/>
                <a:latin typeface="+mn-lt"/>
                <a:ea typeface="+mn-ea"/>
                <a:cs typeface="+mn-cs"/>
              </a:rPr>
              <a:t>Additional models</a:t>
            </a:r>
          </a:p>
          <a:p>
            <a:r>
              <a:rPr lang="en-US" sz="1200" kern="1200" dirty="0" smtClean="0">
                <a:solidFill>
                  <a:schemeClr val="tx1"/>
                </a:solidFill>
                <a:effectLst/>
                <a:latin typeface="+mn-lt"/>
                <a:ea typeface="+mn-ea"/>
                <a:cs typeface="+mn-cs"/>
              </a:rPr>
              <a:t>Information flow model -- This is a model in which information is restricted in its flow to only go to and from entities in a way that does not negate or violate the security policy. </a:t>
            </a:r>
          </a:p>
          <a:p>
            <a:r>
              <a:rPr lang="en-US" sz="1200" kern="1200" dirty="0" smtClean="0">
                <a:solidFill>
                  <a:schemeClr val="tx1"/>
                </a:solidFill>
                <a:effectLst/>
                <a:latin typeface="+mn-lt"/>
                <a:ea typeface="+mn-ea"/>
                <a:cs typeface="+mn-cs"/>
              </a:rPr>
              <a:t>Noninterference model -- This formal multilevel security model states that commands and activities performed at one security level should not be seen by, or affect, subjects or objects at a different security level. </a:t>
            </a:r>
          </a:p>
          <a:p>
            <a:r>
              <a:rPr lang="en-US" sz="1200" kern="1200" dirty="0" smtClean="0">
                <a:solidFill>
                  <a:schemeClr val="tx1"/>
                </a:solidFill>
                <a:effectLst/>
                <a:latin typeface="+mn-lt"/>
                <a:ea typeface="+mn-ea"/>
                <a:cs typeface="+mn-cs"/>
              </a:rPr>
              <a:t>Brewer and Nash model -- This model allows for dynamically changing access controls that protect against conflicts of interest. Also known as the Chinese Wall model. </a:t>
            </a:r>
          </a:p>
          <a:p>
            <a:r>
              <a:rPr lang="en-US" sz="1200" kern="1200" dirty="0" smtClean="0">
                <a:solidFill>
                  <a:schemeClr val="tx1"/>
                </a:solidFill>
                <a:effectLst/>
                <a:latin typeface="+mn-lt"/>
                <a:ea typeface="+mn-ea"/>
                <a:cs typeface="+mn-cs"/>
              </a:rPr>
              <a:t>Graham-Denning model -- This model shows how subjects and objects should be created and deleted. It also addresses how to assign specific access rights. </a:t>
            </a:r>
          </a:p>
          <a:p>
            <a:r>
              <a:rPr lang="en-US" sz="1200" kern="1200" dirty="0" smtClean="0">
                <a:solidFill>
                  <a:schemeClr val="tx1"/>
                </a:solidFill>
                <a:effectLst/>
                <a:latin typeface="+mn-lt"/>
                <a:ea typeface="+mn-ea"/>
                <a:cs typeface="+mn-cs"/>
              </a:rPr>
              <a:t>Harrison-</a:t>
            </a:r>
            <a:r>
              <a:rPr lang="en-US" sz="1200" kern="1200" dirty="0" err="1" smtClean="0">
                <a:solidFill>
                  <a:schemeClr val="tx1"/>
                </a:solidFill>
                <a:effectLst/>
                <a:latin typeface="+mn-lt"/>
                <a:ea typeface="+mn-ea"/>
                <a:cs typeface="+mn-cs"/>
              </a:rPr>
              <a:t>Ruzzo</a:t>
            </a:r>
            <a:r>
              <a:rPr lang="en-US" sz="1200" kern="1200" smtClean="0">
                <a:solidFill>
                  <a:schemeClr val="tx1"/>
                </a:solidFill>
                <a:effectLst/>
                <a:latin typeface="+mn-lt"/>
                <a:ea typeface="+mn-ea"/>
                <a:cs typeface="+mn-cs"/>
              </a:rPr>
              <a:t>-Ullman model -- This model shows how a finite set of procedures can be available to edit the access rights of a subject.</a:t>
            </a:r>
          </a:p>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151</a:t>
            </a:fld>
            <a:endParaRPr lang="en-US"/>
          </a:p>
        </p:txBody>
      </p:sp>
    </p:spTree>
    <p:extLst>
      <p:ext uri="{BB962C8B-B14F-4D97-AF65-F5344CB8AC3E}">
        <p14:creationId xmlns:p14="http://schemas.microsoft.com/office/powerpoint/2010/main" val="2825718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Protection profile Description of a needed security solution. • Target of evaluation Product proposed to provide a needed security solution. • Security target Vendor’s written explanation of the security functionality and assurance mechanisms that meet the needed security solution— in other words, “This is what our product does and how it does it.” • Security functional requirements Individual security functions which must be provided by a product. • Security assurance requirements Measures taken during development and evaluation of the product to assure compliance with the claimed security functionality. • Packages— EALs Functional and assurance requirements are bundled into packages for reuse. This component describes what must be met to achieve specific EAL ratings.</a:t>
            </a:r>
          </a:p>
          <a:p>
            <a:endParaRPr lang="en-US" dirty="0" smtClean="0"/>
          </a:p>
          <a:p>
            <a:r>
              <a:rPr lang="en-US" dirty="0" smtClean="0"/>
              <a:t>Harris, Shon (2012-11-08). CISSP All-in-One Exam Guide, 6th Edition (Kindle Locations 8468-8475).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159</a:t>
            </a:fld>
            <a:endParaRPr lang="en-US"/>
          </a:p>
        </p:txBody>
      </p:sp>
    </p:spTree>
    <p:extLst>
      <p:ext uri="{BB962C8B-B14F-4D97-AF65-F5344CB8AC3E}">
        <p14:creationId xmlns:p14="http://schemas.microsoft.com/office/powerpoint/2010/main" val="30177621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Certification is the comprehensive technical evaluation of the security components and their compliance for the purpose of accreditation. Accreditation is the formal acceptance of the adequacy of a system’s overall security and functionality by management.</a:t>
            </a:r>
          </a:p>
          <a:p>
            <a:endParaRPr lang="en-US" dirty="0" smtClean="0"/>
          </a:p>
          <a:p>
            <a:r>
              <a:rPr lang="en-US" dirty="0" smtClean="0"/>
              <a:t>Harris, Shon (2012-11-08). CISSP All-in-One Exam Guide, 6th Edition (Kindle Locations 8497-8512).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160</a:t>
            </a:fld>
            <a:endParaRPr lang="en-US"/>
          </a:p>
        </p:txBody>
      </p:sp>
    </p:spTree>
    <p:extLst>
      <p:ext uri="{BB962C8B-B14F-4D97-AF65-F5344CB8AC3E}">
        <p14:creationId xmlns:p14="http://schemas.microsoft.com/office/powerpoint/2010/main" val="38852281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166</a:t>
            </a:fld>
            <a:endParaRPr lang="en-US"/>
          </a:p>
        </p:txBody>
      </p:sp>
    </p:spTree>
    <p:extLst>
      <p:ext uri="{BB962C8B-B14F-4D97-AF65-F5344CB8AC3E}">
        <p14:creationId xmlns:p14="http://schemas.microsoft.com/office/powerpoint/2010/main" val="33805269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Compliance Control: A process, effected by management and other personnel, designed to provide reasonable assurance that transactions are executed in accordance with 1) laws governing the use of budget authority and other laws and regulations that could have a direct and material effect on the financial statements or required supplementary stewardship information and 2) any other laws, regulations, and government wide policies identified in OMB audit guidance. [GAO/PCIE Financial Audit Manual]</a:t>
            </a:r>
          </a:p>
          <a:p>
            <a:r>
              <a:rPr lang="en-US" dirty="0"/>
              <a:t>Source: </a:t>
            </a:r>
            <a:r>
              <a:rPr lang="en-US" dirty="0" smtClean="0">
                <a:hlinkClick r:id="rId3"/>
              </a:rPr>
              <a:t>http://www.unifiedcompliance.com/it_compliance/language_compliance/definitions/c.html</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64EA3937-FFEF-4E4D-8A66-81C91528576D}" type="slidenum">
              <a:rPr lang="en-US" smtClean="0"/>
              <a:pPr>
                <a:defRPr/>
              </a:pPr>
              <a:t>167</a:t>
            </a:fld>
            <a:endParaRPr lang="en-US"/>
          </a:p>
        </p:txBody>
      </p:sp>
    </p:spTree>
    <p:extLst>
      <p:ext uri="{BB962C8B-B14F-4D97-AF65-F5344CB8AC3E}">
        <p14:creationId xmlns:p14="http://schemas.microsoft.com/office/powerpoint/2010/main" val="2156528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1C191FC-3239-4359-93F2-B9D18FEBA7B8}" type="slidenum">
              <a:rPr lang="en-US" altLang="en-US"/>
              <a:pPr/>
              <a:t>12</a:t>
            </a:fld>
            <a:endParaRPr lang="en-US" alt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611344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The architecture of a computer system is very important and comprises many topics. The system has to ensure that memory is properly segregated and protected , ensure that only authorized subjects access objects, ensure that untrusted processes cannot perform activities that would put other processes at risk, control the flow of information, and define a domain of resources for each subject. It also must ensure that if the computer experiences any type of disruption, it will not result in an insecure state. Many of these issues are dealt with in the system’s security policy , and the security model is built to support the requirements of this policy. Once the security policy, model, and architecture have been developed, the computer operating system, or product, must be built, tested, evaluated, and rated. An evaluation is done by comparing the system to predefined criteria. The rating assigned to the system depends upon how it fulfills the requirements of the criteria. Customers use this rating to understand what they are really buying and how much they can trust this new product. Once the customer buys the product, it must be tested within their own environment to make sure it meets their company’s needs, which takes place through certification and accreditation processes.</a:t>
            </a:r>
          </a:p>
          <a:p>
            <a:endParaRPr lang="en-US" dirty="0" smtClean="0"/>
          </a:p>
          <a:p>
            <a:r>
              <a:rPr lang="en-US" dirty="0" smtClean="0"/>
              <a:t>Harris, Shon (2012-11-08). CISSP All-in-One Exam Guide, 6th Edition (Kindle Locations 8633-8641). McGraw-Hill Education. Kindle Edition. </a:t>
            </a:r>
          </a:p>
          <a:p>
            <a:endParaRPr lang="en-US" smtClean="0"/>
          </a:p>
          <a:p>
            <a:r>
              <a:rPr lang="en-US" smtClean="0"/>
              <a:t>Security terminology and principles • Protection control types • Security frameworks, models, standards, and best practices • Security enterprise architecture • Risk management • Security documentation • Information classification and protection • Security awareness training • Security governance</a:t>
            </a:r>
          </a:p>
          <a:p>
            <a:endParaRPr lang="en-US" dirty="0" smtClean="0"/>
          </a:p>
          <a:p>
            <a:r>
              <a:rPr lang="en-US" dirty="0" smtClean="0"/>
              <a:t>Harris, Shon (2012-11-08). CISSP All-in-One Exam Guide, 6th Edition (Kindle Locations 1007-1011).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13</a:t>
            </a:fld>
            <a:endParaRPr lang="en-US"/>
          </a:p>
        </p:txBody>
      </p:sp>
    </p:spTree>
    <p:extLst>
      <p:ext uri="{BB962C8B-B14F-4D97-AF65-F5344CB8AC3E}">
        <p14:creationId xmlns:p14="http://schemas.microsoft.com/office/powerpoint/2010/main" val="3022385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14</a:t>
            </a:fld>
            <a:endParaRPr lang="en-US"/>
          </a:p>
        </p:txBody>
      </p:sp>
    </p:spTree>
    <p:extLst>
      <p:ext uri="{BB962C8B-B14F-4D97-AF65-F5344CB8AC3E}">
        <p14:creationId xmlns:p14="http://schemas.microsoft.com/office/powerpoint/2010/main" val="628512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trusted computing base (TCB ) is a collection of system components that enforce the security policy directly and protect the system. These components are within the security perimeter. • Components that make up the TCB are hardware, software, and firmware that provide some type of security protection. • A security perimeter is an imaginary boundary that has trusted components within it (those that make up the TCB) and untrusted components outside it. • The reference monitor concept is an abstract machine that ensures all subjects have the necessary access rights before accessing objects. Therefore, it mediates all access to objects by subjects. • The security kernel is the mechanism that actually enforces the rules of the reference monitor concept. • The security kernel must isolate processes carrying out the reference monitor concept, must be tamperproof, must be invoked for each access attempt, and must be small enough to be properly tested. • Processes need to be isolated, which can be done through segmented memory addressing, encapsulation of objects, time multiplexing of shared resources , naming distinctions, and virtual mapping.</a:t>
            </a:r>
          </a:p>
          <a:p>
            <a:endParaRPr lang="en-US" dirty="0" smtClean="0"/>
          </a:p>
          <a:p>
            <a:r>
              <a:rPr lang="en-US" dirty="0" smtClean="0"/>
              <a:t>Harris, Shon (2012-11-08). CISSP All-in-One Exam Guide, 6th Edition (Kindle Locations 8662-8671).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97</a:t>
            </a:fld>
            <a:endParaRPr lang="en-US"/>
          </a:p>
        </p:txBody>
      </p:sp>
    </p:spTree>
    <p:extLst>
      <p:ext uri="{BB962C8B-B14F-4D97-AF65-F5344CB8AC3E}">
        <p14:creationId xmlns:p14="http://schemas.microsoft.com/office/powerpoint/2010/main" val="38607660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hdphoto" Target="../media/hdphoto4.wdp"/><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6" name="Picture 19"/>
          <p:cNvPicPr>
            <a:picLocks noChangeAspect="1" noChangeArrowheads="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2362200" y="-2362198"/>
            <a:ext cx="4419600" cy="914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Rectangle 76"/>
          <p:cNvSpPr/>
          <p:nvPr/>
        </p:nvSpPr>
        <p:spPr>
          <a:xfrm>
            <a:off x="0" y="4267200"/>
            <a:ext cx="9144000" cy="14478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H="1">
            <a:off x="0" y="4343400"/>
            <a:ext cx="4572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kern="1200">
              <a:solidFill>
                <a:schemeClr val="lt1"/>
              </a:solidFill>
              <a:latin typeface="+mn-lt"/>
              <a:ea typeface="+mn-ea"/>
              <a:cs typeface="+mn-cs"/>
            </a:endParaRPr>
          </a:p>
        </p:txBody>
      </p:sp>
      <p:sp>
        <p:nvSpPr>
          <p:cNvPr id="79" name="Rectangle 78"/>
          <p:cNvSpPr/>
          <p:nvPr/>
        </p:nvSpPr>
        <p:spPr>
          <a:xfrm>
            <a:off x="2286000" y="4343400"/>
            <a:ext cx="68580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
          <p:cNvSpPr>
            <a:spLocks noGrp="1" noChangeArrowheads="1"/>
          </p:cNvSpPr>
          <p:nvPr>
            <p:ph type="ctrTitle" hasCustomPrompt="1"/>
          </p:nvPr>
        </p:nvSpPr>
        <p:spPr>
          <a:xfrm>
            <a:off x="0" y="2362200"/>
            <a:ext cx="9144000" cy="1447799"/>
          </a:xfrm>
          <a:solidFill>
            <a:schemeClr val="bg1"/>
          </a:solid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lnSpc>
                <a:spcPct val="90000"/>
              </a:lnSpc>
              <a:spcBef>
                <a:spcPct val="0"/>
              </a:spcBef>
              <a:spcAft>
                <a:spcPct val="0"/>
              </a:spcAft>
              <a:defRPr lang="en-US" sz="4800" b="1" kern="1200" baseline="0" dirty="0">
                <a:ln w="17780" cmpd="sng">
                  <a:noFill/>
                  <a:prstDash val="solid"/>
                  <a:miter lim="800000"/>
                </a:ln>
                <a:solidFill>
                  <a:srgbClr val="803D06"/>
                </a:solidFill>
                <a:effectLst>
                  <a:outerShdw blurRad="50800" dist="38100" dir="2700000" algn="tl" rotWithShape="0">
                    <a:prstClr val="black">
                      <a:alpha val="40000"/>
                    </a:prstClr>
                  </a:outerShdw>
                </a:effectLst>
                <a:latin typeface="Gisha" pitchFamily="34" charset="-79"/>
                <a:ea typeface="+mj-ea"/>
                <a:cs typeface="Gisha" pitchFamily="34" charset="-79"/>
              </a:defRPr>
            </a:lvl1pPr>
          </a:lstStyle>
          <a:p>
            <a:r>
              <a:rPr lang="en-US" dirty="0" smtClean="0"/>
              <a:t>[Presentation Title]</a:t>
            </a:r>
            <a:endParaRPr lang="en-US" dirty="0"/>
          </a:p>
        </p:txBody>
      </p:sp>
      <p:sp>
        <p:nvSpPr>
          <p:cNvPr id="81" name="Rectangle 3"/>
          <p:cNvSpPr>
            <a:spLocks noGrp="1" noChangeArrowheads="1"/>
          </p:cNvSpPr>
          <p:nvPr>
            <p:ph type="subTitle" idx="1" hasCustomPrompt="1"/>
          </p:nvPr>
        </p:nvSpPr>
        <p:spPr>
          <a:xfrm>
            <a:off x="2667000" y="4114800"/>
            <a:ext cx="6477000" cy="1752600"/>
          </a:xfrm>
        </p:spPr>
        <p:txBody>
          <a:bodyPr anchor="ctr" anchorCtr="0">
            <a:normAutofit/>
          </a:bodyPr>
          <a:lstStyle>
            <a:lvl1pPr marL="274320" indent="0" algn="l">
              <a:lnSpc>
                <a:spcPct val="80000"/>
              </a:lnSpc>
              <a:buFont typeface="Wingdings" pitchFamily="2" charset="2"/>
              <a:buNone/>
              <a:defRPr sz="2800" b="0" baseline="0">
                <a:solidFill>
                  <a:schemeClr val="bg1"/>
                </a:solidFill>
                <a:latin typeface="Arial" pitchFamily="34" charset="0"/>
                <a:cs typeface="Arial" pitchFamily="34" charset="0"/>
              </a:defRPr>
            </a:lvl1pPr>
          </a:lstStyle>
          <a:p>
            <a:r>
              <a:rPr lang="en-US" dirty="0" smtClean="0"/>
              <a:t>[Target Audience; What; Date]</a:t>
            </a:r>
          </a:p>
        </p:txBody>
      </p:sp>
      <p:sp>
        <p:nvSpPr>
          <p:cNvPr id="18" name="Rounded Rectangle 17"/>
          <p:cNvSpPr/>
          <p:nvPr userDrawn="1"/>
        </p:nvSpPr>
        <p:spPr>
          <a:xfrm>
            <a:off x="228600" y="42291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596723" y="46101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userDrawn="1"/>
        </p:nvPicPr>
        <p:blipFill rotWithShape="1">
          <a:blip r:embed="rId4" cstate="screen">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p:blipFill>
        <p:spPr bwMode="auto">
          <a:xfrm>
            <a:off x="325896" y="4614708"/>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p:cNvPicPr>
            <a:picLocks noChangeAspect="1" noChangeArrowheads="1"/>
          </p:cNvPicPr>
          <p:nvPr userDrawn="1"/>
        </p:nvPicPr>
        <p:blipFill>
          <a:blip r:embed="rId6">
            <a:duotone>
              <a:schemeClr val="accent6">
                <a:shade val="45000"/>
                <a:satMod val="135000"/>
              </a:schemeClr>
              <a:prstClr val="white"/>
            </a:duotone>
            <a:extLst>
              <a:ext uri="{BEBA8EAE-BF5A-486C-A8C5-ECC9F3942E4B}">
                <a14:imgProps xmlns:a14="http://schemas.microsoft.com/office/drawing/2010/main">
                  <a14:imgLayer r:embed="rId7">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userDrawn="1"/>
        </p:nvSpPr>
        <p:spPr>
          <a:xfrm rot="16200000">
            <a:off x="-3595298" y="3298195"/>
            <a:ext cx="6857997" cy="261610"/>
          </a:xfrm>
          <a:prstGeom prst="rect">
            <a:avLst/>
          </a:prstGeom>
          <a:noFill/>
        </p:spPr>
        <p:txBody>
          <a:bodyPr wrap="square" rtlCol="0">
            <a:spAutoFit/>
          </a:bodyPr>
          <a:lstStyle/>
          <a:p>
            <a:r>
              <a:rPr lang="en-US" sz="1100" b="1" dirty="0" smtClean="0">
                <a:solidFill>
                  <a:schemeClr val="bg1">
                    <a:lumMod val="85000"/>
                  </a:schemeClr>
                </a:solidFill>
              </a:rPr>
              <a:t>Template created by Chris Davis, davischr2@gmail.com.</a:t>
            </a:r>
            <a:endParaRPr lang="en-US" sz="1100" b="1" dirty="0">
              <a:solidFill>
                <a:schemeClr val="bg1">
                  <a:lumMod val="85000"/>
                </a:schemeClr>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4040188" cy="639762"/>
          </a:xfrm>
        </p:spPr>
        <p:txBody>
          <a:bodyPr anchor="t">
            <a:normAutofit/>
          </a:bodyPr>
          <a:lstStyle>
            <a:lvl1pPr marL="0" indent="0">
              <a:lnSpc>
                <a:spcPts val="2400"/>
              </a:lnSpc>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hasCustomPrompt="1"/>
          </p:nvPr>
        </p:nvSpPr>
        <p:spPr>
          <a:xfrm>
            <a:off x="457200" y="1905000"/>
            <a:ext cx="4040188" cy="4572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219200"/>
            <a:ext cx="4041775" cy="639762"/>
          </a:xfrm>
        </p:spPr>
        <p:txBody>
          <a:bodyPr anchor="t">
            <a:normAutofit/>
          </a:bodyPr>
          <a:lstStyle>
            <a:lvl1pPr marL="0" indent="0">
              <a:lnSpc>
                <a:spcPts val="2400"/>
              </a:lnSpc>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hasCustomPrompt="1"/>
          </p:nvPr>
        </p:nvSpPr>
        <p:spPr>
          <a:xfrm>
            <a:off x="4645025" y="1905000"/>
            <a:ext cx="4041775" cy="4572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or Topic Divider">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7162800" y="173821"/>
            <a:ext cx="1716387" cy="637517"/>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9"/>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2362200" y="-2362198"/>
            <a:ext cx="4419600" cy="914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hasCustomPrompt="1"/>
          </p:nvPr>
        </p:nvSpPr>
        <p:spPr>
          <a:xfrm>
            <a:off x="685800" y="3048000"/>
            <a:ext cx="8458200" cy="1362075"/>
          </a:xfrm>
          <a:noFill/>
          <a:ln w="9525">
            <a:noFill/>
            <a:miter lim="800000"/>
            <a:headEnd/>
            <a:tailEnd/>
          </a:ln>
        </p:spPr>
        <p:txBody>
          <a:bodyPr vert="horz" wrap="square" lIns="91440" tIns="45720" rIns="91440" bIns="45720" numCol="1" anchor="b" anchorCtr="0" compatLnSpc="1">
            <a:prstTxWarp prst="textNoShape">
              <a:avLst/>
            </a:prstTxWarp>
          </a:bodyPr>
          <a:lstStyle>
            <a:lvl1pPr>
              <a:defRPr lang="en-US" sz="4000" cap="all" dirty="0">
                <a:effectLst>
                  <a:reflection blurRad="190500" stA="46000" endPos="45500" dist="12700" dir="5400000" sy="-100000" algn="bl" rotWithShape="0"/>
                </a:effectLst>
              </a:defRPr>
            </a:lvl1pPr>
          </a:lstStyle>
          <a:p>
            <a:pPr lvl="0"/>
            <a:r>
              <a:rPr lang="en-US" dirty="0" smtClean="0"/>
              <a:t>[New Section or Topic]</a:t>
            </a:r>
            <a:endParaRPr lang="en-US" dirty="0"/>
          </a:p>
        </p:txBody>
      </p:sp>
      <p:sp>
        <p:nvSpPr>
          <p:cNvPr id="3" name="Text Placeholder 2"/>
          <p:cNvSpPr>
            <a:spLocks noGrp="1"/>
          </p:cNvSpPr>
          <p:nvPr>
            <p:ph type="body" idx="1" hasCustomPrompt="1"/>
          </p:nvPr>
        </p:nvSpPr>
        <p:spPr>
          <a:xfrm>
            <a:off x="685800" y="4419600"/>
            <a:ext cx="8458200" cy="1500187"/>
          </a:xfrm>
        </p:spPr>
        <p:txBody>
          <a:bodyPr anchor="t" anchorCtr="0"/>
          <a:lstStyle>
            <a:lvl1pPr marL="0" indent="0">
              <a:buNone/>
              <a:defRPr sz="3200" b="1" baseline="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[Additional details or leave blank]</a:t>
            </a:r>
          </a:p>
        </p:txBody>
      </p:sp>
      <p:sp>
        <p:nvSpPr>
          <p:cNvPr id="11" name="Slide Number Placeholder 5"/>
          <p:cNvSpPr>
            <a:spLocks noGrp="1"/>
          </p:cNvSpPr>
          <p:nvPr>
            <p:ph type="sldNum" sz="quarter" idx="4"/>
          </p:nvPr>
        </p:nvSpPr>
        <p:spPr>
          <a:xfrm>
            <a:off x="8229600" y="6559971"/>
            <a:ext cx="762000" cy="263525"/>
          </a:xfrm>
          <a:prstGeom prst="rect">
            <a:avLst/>
          </a:prstGeom>
        </p:spPr>
        <p:txBody>
          <a:bodyPr anchor="ctr" anchorCtr="0"/>
          <a:lstStyle>
            <a:lvl1pPr algn="ctr" fontAlgn="auto">
              <a:spcBef>
                <a:spcPts val="0"/>
              </a:spcBef>
              <a:spcAft>
                <a:spcPts val="0"/>
              </a:spcAft>
              <a:defRPr lang="en-US" sz="1100" b="1" kern="1200" smtClean="0">
                <a:solidFill>
                  <a:schemeClr val="bg1"/>
                </a:solidFill>
                <a:latin typeface="Century Gothic" pitchFamily="34" charset="0"/>
                <a:ea typeface="+mn-ea"/>
                <a:cs typeface="+mn-cs"/>
              </a:defRPr>
            </a:lvl1pPr>
          </a:lstStyle>
          <a:p>
            <a:fld id="{FB124A42-3BFC-4002-A422-5D3896DD5E41}" type="slidenum">
              <a:rPr lang="en-US" smtClean="0"/>
              <a:pPr/>
              <a:t>‹#›</a:t>
            </a:fld>
            <a:endParaRPr lang="en-US" dirty="0"/>
          </a:p>
        </p:txBody>
      </p:sp>
      <p:sp>
        <p:nvSpPr>
          <p:cNvPr id="10" name="Rectangle 9"/>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p:cNvPicPr>
            <a:picLocks noChangeAspect="1" noChangeArrowheads="1"/>
          </p:cNvPicPr>
          <p:nvPr userDrawn="1"/>
        </p:nvPicPr>
        <p:blipFill rotWithShape="1">
          <a:blip r:embed="rId7" cstate="screen">
            <a:extLst>
              <a:ext uri="{28A0092B-C50C-407E-A947-70E740481C1C}">
                <a14:useLocalDpi xmlns:a14="http://schemas.microsoft.com/office/drawing/2010/main"/>
              </a:ext>
            </a:extLst>
          </a:blip>
          <a:srcRect/>
          <a:stretch/>
        </p:blipFill>
        <p:spPr bwMode="auto">
          <a:xfrm>
            <a:off x="7427613" y="0"/>
            <a:ext cx="1716387" cy="5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Tales">
    <p:spTree>
      <p:nvGrpSpPr>
        <p:cNvPr id="1" name=""/>
        <p:cNvGrpSpPr/>
        <p:nvPr/>
      </p:nvGrpSpPr>
      <p:grpSpPr>
        <a:xfrm>
          <a:off x="0" y="0"/>
          <a:ext cx="0" cy="0"/>
          <a:chOff x="0" y="0"/>
          <a:chExt cx="0" cy="0"/>
        </a:xfrm>
      </p:grpSpPr>
      <p:sp>
        <p:nvSpPr>
          <p:cNvPr id="12" name="Rectangle 11"/>
          <p:cNvSpPr/>
          <p:nvPr userDrawn="1"/>
        </p:nvSpPr>
        <p:spPr>
          <a:xfrm rot="10800000">
            <a:off x="-4821" y="5450319"/>
            <a:ext cx="9144000" cy="1066800"/>
          </a:xfrm>
          <a:prstGeom prst="rect">
            <a:avLst/>
          </a:prstGeom>
          <a:gradFill flip="none" rotWithShape="1">
            <a:gsLst>
              <a:gs pos="0">
                <a:schemeClr val="accent6">
                  <a:lumMod val="32000"/>
                </a:schemeClr>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bwMode="auto">
          <a:xfrm>
            <a:off x="0" y="0"/>
            <a:ext cx="9144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userDrawn="1"/>
        </p:nvSpPr>
        <p:spPr>
          <a:xfrm>
            <a:off x="-92926" y="3429000"/>
            <a:ext cx="9389326" cy="1066800"/>
          </a:xfrm>
          <a:prstGeom prst="rect">
            <a:avLst/>
          </a:prstGeom>
          <a:gradFill flip="none" rotWithShape="1">
            <a:gsLst>
              <a:gs pos="0">
                <a:schemeClr val="accent6">
                  <a:lumMod val="32000"/>
                </a:schemeClr>
              </a:gs>
              <a:gs pos="100000">
                <a:schemeClr val="tx1">
                  <a:alpha val="63000"/>
                </a:schemeClr>
              </a:gs>
            </a:gsLst>
            <a:lin ang="16200000" scaled="1"/>
            <a:tileRect/>
          </a:gra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0" y="4267200"/>
            <a:ext cx="9144000" cy="14478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H="1">
            <a:off x="0" y="4343400"/>
            <a:ext cx="4572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kern="1200">
              <a:solidFill>
                <a:schemeClr val="lt1"/>
              </a:solidFill>
              <a:latin typeface="+mn-lt"/>
              <a:ea typeface="+mn-ea"/>
              <a:cs typeface="+mn-cs"/>
            </a:endParaRPr>
          </a:p>
        </p:txBody>
      </p:sp>
      <p:sp>
        <p:nvSpPr>
          <p:cNvPr id="79" name="Rectangle 78"/>
          <p:cNvSpPr/>
          <p:nvPr/>
        </p:nvSpPr>
        <p:spPr>
          <a:xfrm>
            <a:off x="2286000" y="4343400"/>
            <a:ext cx="68580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
          <p:cNvSpPr>
            <a:spLocks noGrp="1" noChangeArrowheads="1"/>
          </p:cNvSpPr>
          <p:nvPr>
            <p:ph type="ctrTitle" hasCustomPrompt="1"/>
          </p:nvPr>
        </p:nvSpPr>
        <p:spPr>
          <a:xfrm>
            <a:off x="0" y="2362200"/>
            <a:ext cx="9144000" cy="1447799"/>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lnSpc>
                <a:spcPct val="90000"/>
              </a:lnSpc>
              <a:spcBef>
                <a:spcPct val="0"/>
              </a:spcBef>
              <a:spcAft>
                <a:spcPct val="0"/>
              </a:spcAft>
              <a:defRPr lang="en-US" sz="4800" b="1" kern="1200" baseline="0" dirty="0">
                <a:ln w="17780" cmpd="sng">
                  <a:noFill/>
                  <a:prstDash val="solid"/>
                  <a:miter lim="800000"/>
                </a:ln>
                <a:solidFill>
                  <a:schemeClr val="bg1"/>
                </a:solidFill>
                <a:effectLst>
                  <a:outerShdw blurRad="50800" dist="38100" dir="2700000" algn="tl" rotWithShape="0">
                    <a:prstClr val="black">
                      <a:alpha val="40000"/>
                    </a:prstClr>
                  </a:outerShdw>
                </a:effectLst>
                <a:latin typeface="Gisha" pitchFamily="34" charset="-79"/>
                <a:ea typeface="+mj-ea"/>
                <a:cs typeface="Gisha" pitchFamily="34" charset="-79"/>
              </a:defRPr>
            </a:lvl1pPr>
          </a:lstStyle>
          <a:p>
            <a:r>
              <a:rPr lang="en-US" dirty="0" smtClean="0"/>
              <a:t>[Presentation Title]</a:t>
            </a:r>
            <a:endParaRPr lang="en-US" dirty="0"/>
          </a:p>
        </p:txBody>
      </p:sp>
      <p:sp>
        <p:nvSpPr>
          <p:cNvPr id="81" name="Rectangle 3"/>
          <p:cNvSpPr>
            <a:spLocks noGrp="1" noChangeArrowheads="1"/>
          </p:cNvSpPr>
          <p:nvPr>
            <p:ph type="subTitle" idx="1" hasCustomPrompt="1"/>
          </p:nvPr>
        </p:nvSpPr>
        <p:spPr>
          <a:xfrm>
            <a:off x="2667000" y="4114800"/>
            <a:ext cx="6477000" cy="1752600"/>
          </a:xfrm>
        </p:spPr>
        <p:txBody>
          <a:bodyPr anchor="ctr" anchorCtr="0">
            <a:normAutofit/>
          </a:bodyPr>
          <a:lstStyle>
            <a:lvl1pPr marL="274320" indent="0" algn="l">
              <a:lnSpc>
                <a:spcPct val="80000"/>
              </a:lnSpc>
              <a:buFont typeface="Wingdings" pitchFamily="2" charset="2"/>
              <a:buNone/>
              <a:defRPr sz="2800" b="0" baseline="0">
                <a:solidFill>
                  <a:schemeClr val="bg1"/>
                </a:solidFill>
                <a:latin typeface="Arial" pitchFamily="34" charset="0"/>
                <a:cs typeface="Arial" pitchFamily="34" charset="0"/>
              </a:defRPr>
            </a:lvl1pPr>
          </a:lstStyle>
          <a:p>
            <a:r>
              <a:rPr lang="en-US" dirty="0" smtClean="0"/>
              <a:t>[Target Audience; What; Date]</a:t>
            </a:r>
          </a:p>
        </p:txBody>
      </p:sp>
      <p:sp>
        <p:nvSpPr>
          <p:cNvPr id="18" name="Rounded Rectangle 17"/>
          <p:cNvSpPr/>
          <p:nvPr userDrawn="1"/>
        </p:nvSpPr>
        <p:spPr>
          <a:xfrm>
            <a:off x="228600" y="42291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96723" y="46101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userDrawn="1"/>
        </p:nvPicPr>
        <p:blipFill rotWithShape="1">
          <a:blip r:embed="rId5" cstate="screen">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rcRect/>
          <a:stretch/>
        </p:blipFill>
        <p:spPr bwMode="auto">
          <a:xfrm>
            <a:off x="325896" y="4614708"/>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
          <p:cNvPicPr>
            <a:picLocks noChangeAspect="1" noChangeArrowheads="1"/>
          </p:cNvPicPr>
          <p:nvPr userDrawn="1"/>
        </p:nvPicPr>
        <p:blipFill>
          <a:blip r:embed="rId7">
            <a:duotone>
              <a:schemeClr val="accent6">
                <a:shade val="45000"/>
                <a:satMod val="135000"/>
              </a:schemeClr>
              <a:prstClr val="white"/>
            </a:duotone>
            <a:extLst>
              <a:ext uri="{BEBA8EAE-BF5A-486C-A8C5-ECC9F3942E4B}">
                <a14:imgProps xmlns:a14="http://schemas.microsoft.com/office/drawing/2010/main">
                  <a14:imgLayer r:embed="rId8">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382111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les">
    <p:spTree>
      <p:nvGrpSpPr>
        <p:cNvPr id="1" name=""/>
        <p:cNvGrpSpPr/>
        <p:nvPr/>
      </p:nvGrpSpPr>
      <p:grpSpPr>
        <a:xfrm>
          <a:off x="0" y="0"/>
          <a:ext cx="0" cy="0"/>
          <a:chOff x="0" y="0"/>
          <a:chExt cx="0" cy="0"/>
        </a:xfrm>
      </p:grpSpPr>
      <p:sp>
        <p:nvSpPr>
          <p:cNvPr id="12" name="Rectangle 11"/>
          <p:cNvSpPr/>
          <p:nvPr userDrawn="1"/>
        </p:nvSpPr>
        <p:spPr>
          <a:xfrm rot="10800000">
            <a:off x="-4821" y="4267199"/>
            <a:ext cx="9144000" cy="2249919"/>
          </a:xfrm>
          <a:prstGeom prst="rect">
            <a:avLst/>
          </a:prstGeom>
          <a:gradFill flip="none" rotWithShape="1">
            <a:gsLst>
              <a:gs pos="0">
                <a:schemeClr val="accent6">
                  <a:lumMod val="32000"/>
                </a:schemeClr>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bwMode="auto">
          <a:xfrm>
            <a:off x="0" y="-1"/>
            <a:ext cx="9144000" cy="6295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spect="1" noChangeArrowheads="1"/>
          </p:cNvPicPr>
          <p:nvPr userDrawn="1"/>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userDrawn="1"/>
        </p:nvSpPr>
        <p:spPr>
          <a:xfrm>
            <a:off x="-9642" y="0"/>
            <a:ext cx="9148821" cy="6295909"/>
          </a:xfrm>
          <a:prstGeom prst="rect">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
          <p:cNvSpPr>
            <a:spLocks noGrp="1" noChangeArrowheads="1"/>
          </p:cNvSpPr>
          <p:nvPr>
            <p:ph type="ctrTitle" hasCustomPrompt="1"/>
          </p:nvPr>
        </p:nvSpPr>
        <p:spPr>
          <a:xfrm>
            <a:off x="0" y="152401"/>
            <a:ext cx="9144000" cy="1447799"/>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lnSpc>
                <a:spcPct val="90000"/>
              </a:lnSpc>
              <a:spcBef>
                <a:spcPct val="0"/>
              </a:spcBef>
              <a:spcAft>
                <a:spcPct val="0"/>
              </a:spcAft>
              <a:defRPr lang="en-US" sz="4800" b="1" kern="1200" baseline="0" dirty="0">
                <a:ln w="17780" cmpd="sng">
                  <a:noFill/>
                  <a:prstDash val="solid"/>
                  <a:miter lim="800000"/>
                </a:ln>
                <a:solidFill>
                  <a:schemeClr val="accent6">
                    <a:lumMod val="50000"/>
                  </a:schemeClr>
                </a:solidFill>
                <a:effectLst>
                  <a:outerShdw blurRad="50800" dist="38100" dir="2700000" algn="tl" rotWithShape="0">
                    <a:prstClr val="black">
                      <a:alpha val="40000"/>
                    </a:prstClr>
                  </a:outerShdw>
                </a:effectLst>
                <a:latin typeface="Gisha" pitchFamily="34" charset="-79"/>
                <a:ea typeface="+mj-ea"/>
                <a:cs typeface="Gisha" pitchFamily="34" charset="-79"/>
              </a:defRPr>
            </a:lvl1pPr>
          </a:lstStyle>
          <a:p>
            <a:r>
              <a:rPr lang="en-US" dirty="0" smtClean="0"/>
              <a:t>[Primary Thought]</a:t>
            </a:r>
            <a:endParaRPr lang="en-US" dirty="0"/>
          </a:p>
        </p:txBody>
      </p:sp>
      <p:sp>
        <p:nvSpPr>
          <p:cNvPr id="81" name="Rectangle 3"/>
          <p:cNvSpPr>
            <a:spLocks noGrp="1" noChangeArrowheads="1"/>
          </p:cNvSpPr>
          <p:nvPr>
            <p:ph type="subTitle" idx="1" hasCustomPrompt="1"/>
          </p:nvPr>
        </p:nvSpPr>
        <p:spPr>
          <a:xfrm>
            <a:off x="0" y="1600199"/>
            <a:ext cx="9144000" cy="4695709"/>
          </a:xfrm>
        </p:spPr>
        <p:txBody>
          <a:bodyPr anchor="t" anchorCtr="0">
            <a:normAutofit/>
          </a:bodyPr>
          <a:lstStyle>
            <a:lvl1pPr marL="731520" indent="-457200" algn="l">
              <a:lnSpc>
                <a:spcPct val="80000"/>
              </a:lnSpc>
              <a:buFont typeface="Arial" panose="020B0604020202020204" pitchFamily="34" charset="0"/>
              <a:buChar char="•"/>
              <a:defRPr sz="2800" b="0" baseline="0">
                <a:solidFill>
                  <a:schemeClr val="accent6">
                    <a:lumMod val="50000"/>
                  </a:schemeClr>
                </a:solidFill>
                <a:latin typeface="Arial" pitchFamily="34" charset="0"/>
                <a:cs typeface="Arial" pitchFamily="34" charset="0"/>
              </a:defRPr>
            </a:lvl1pPr>
          </a:lstStyle>
          <a:p>
            <a:r>
              <a:rPr lang="en-US" dirty="0" smtClean="0"/>
              <a:t>[Secondary Thought]</a:t>
            </a:r>
          </a:p>
        </p:txBody>
      </p:sp>
    </p:spTree>
    <p:extLst>
      <p:ext uri="{BB962C8B-B14F-4D97-AF65-F5344CB8AC3E}">
        <p14:creationId xmlns:p14="http://schemas.microsoft.com/office/powerpoint/2010/main" val="306661726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act Information">
    <p:spTree>
      <p:nvGrpSpPr>
        <p:cNvPr id="1" name=""/>
        <p:cNvGrpSpPr/>
        <p:nvPr/>
      </p:nvGrpSpPr>
      <p:grpSpPr>
        <a:xfrm>
          <a:off x="0" y="0"/>
          <a:ext cx="0" cy="0"/>
          <a:chOff x="0" y="0"/>
          <a:chExt cx="0" cy="0"/>
        </a:xfrm>
      </p:grpSpPr>
      <p:sp>
        <p:nvSpPr>
          <p:cNvPr id="25" name="Rectangle 24"/>
          <p:cNvSpPr/>
          <p:nvPr userDrawn="1"/>
        </p:nvSpPr>
        <p:spPr>
          <a:xfrm>
            <a:off x="0" y="1600200"/>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7" name="Slide Number Placeholder 1"/>
          <p:cNvSpPr txBox="1">
            <a:spLocks/>
          </p:cNvSpPr>
          <p:nvPr/>
        </p:nvSpPr>
        <p:spPr>
          <a:xfrm>
            <a:off x="8229600" y="6559971"/>
            <a:ext cx="762000" cy="263525"/>
          </a:xfrm>
          <a:prstGeom prst="rect">
            <a:avLst/>
          </a:prstGeom>
        </p:spPr>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fld id="{84C715B3-ECB2-4338-B7FB-51EEFF78249D}" type="slidenum">
              <a:rPr kumimoji="0" lang="en-US" sz="1100" b="1" i="0" u="none" strike="noStrike" kern="1200" cap="none" spc="0" normalizeH="0" baseline="0" noProof="0" smtClean="0">
                <a:ln>
                  <a:noFill/>
                </a:ln>
                <a:solidFill>
                  <a:schemeClr val="bg1"/>
                </a:solidFill>
                <a:effectLst/>
                <a:uLnTx/>
                <a:uFillTx/>
                <a:latin typeface="Century Gothic"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chemeClr val="bg1"/>
              </a:solidFill>
              <a:effectLst/>
              <a:uLnTx/>
              <a:uFillTx/>
              <a:latin typeface="Century Gothic" pitchFamily="34" charset="0"/>
              <a:ea typeface="+mn-ea"/>
              <a:cs typeface="+mn-cs"/>
            </a:endParaRPr>
          </a:p>
        </p:txBody>
      </p:sp>
      <p:sp>
        <p:nvSpPr>
          <p:cNvPr id="17" name="Rectangle 16"/>
          <p:cNvSpPr/>
          <p:nvPr/>
        </p:nvSpPr>
        <p:spPr>
          <a:xfrm>
            <a:off x="0" y="11430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p:cNvSpPr>
            <a:spLocks noGrp="1"/>
          </p:cNvSpPr>
          <p:nvPr>
            <p:ph type="body" idx="11" hasCustomPrompt="1"/>
          </p:nvPr>
        </p:nvSpPr>
        <p:spPr>
          <a:xfrm>
            <a:off x="2514600" y="2895600"/>
            <a:ext cx="5185083" cy="476913"/>
          </a:xfrm>
        </p:spPr>
        <p:txBody>
          <a:bodyPr anchor="b"/>
          <a:lstStyle>
            <a:lvl1pPr marL="0" indent="0" algn="r">
              <a:buNone/>
              <a:defRPr sz="2400" b="0">
                <a:solidFill>
                  <a:schemeClr val="tx1"/>
                </a:solidFill>
                <a:latin typeface="Arial Blac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[Instructor]</a:t>
            </a:r>
          </a:p>
        </p:txBody>
      </p:sp>
      <p:sp>
        <p:nvSpPr>
          <p:cNvPr id="21" name="Text Placeholder 4"/>
          <p:cNvSpPr>
            <a:spLocks noGrp="1"/>
          </p:cNvSpPr>
          <p:nvPr>
            <p:ph type="body" sz="quarter" idx="12" hasCustomPrompt="1"/>
          </p:nvPr>
        </p:nvSpPr>
        <p:spPr>
          <a:xfrm>
            <a:off x="2514601" y="4724400"/>
            <a:ext cx="5187120" cy="476913"/>
          </a:xfrm>
        </p:spPr>
        <p:txBody>
          <a:bodyPr anchor="b"/>
          <a:lstStyle>
            <a:lvl1pPr marL="0" indent="0" algn="r">
              <a:buNone/>
              <a:defRPr sz="2400" b="0">
                <a:solidFill>
                  <a:schemeClr val="tx1"/>
                </a:solidFill>
                <a:latin typeface="Arial Blac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[Action Items]</a:t>
            </a:r>
          </a:p>
        </p:txBody>
      </p:sp>
      <p:sp>
        <p:nvSpPr>
          <p:cNvPr id="38" name="Text Placeholder 2"/>
          <p:cNvSpPr>
            <a:spLocks noGrp="1"/>
          </p:cNvSpPr>
          <p:nvPr>
            <p:ph type="body" idx="1" hasCustomPrompt="1"/>
          </p:nvPr>
        </p:nvSpPr>
        <p:spPr>
          <a:xfrm>
            <a:off x="2514600" y="3372513"/>
            <a:ext cx="5184775" cy="1351887"/>
          </a:xfrm>
        </p:spPr>
        <p:txBody>
          <a:bodyPr anchor="t" anchorCtr="0"/>
          <a:lstStyle>
            <a:lvl1pPr marL="0" indent="0" algn="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[Contact Information]</a:t>
            </a:r>
          </a:p>
        </p:txBody>
      </p:sp>
      <p:sp>
        <p:nvSpPr>
          <p:cNvPr id="39" name="Text Placeholder 4"/>
          <p:cNvSpPr>
            <a:spLocks noGrp="1"/>
          </p:cNvSpPr>
          <p:nvPr>
            <p:ph type="body" sz="quarter" idx="3" hasCustomPrompt="1"/>
          </p:nvPr>
        </p:nvSpPr>
        <p:spPr>
          <a:xfrm>
            <a:off x="2517775" y="5201313"/>
            <a:ext cx="5183045" cy="1351887"/>
          </a:xfrm>
        </p:spPr>
        <p:txBody>
          <a:bodyPr anchor="t" anchorCtr="0"/>
          <a:lstStyle>
            <a:lvl1pPr marL="0" indent="0" algn="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[Details]</a:t>
            </a:r>
          </a:p>
        </p:txBody>
      </p:sp>
      <p:sp>
        <p:nvSpPr>
          <p:cNvPr id="53" name="Rectangle 3"/>
          <p:cNvSpPr/>
          <p:nvPr/>
        </p:nvSpPr>
        <p:spPr>
          <a:xfrm>
            <a:off x="0" y="0"/>
            <a:ext cx="9144000" cy="1600200"/>
          </a:xfrm>
          <a:prstGeom prst="rect">
            <a:avLst/>
          </a:prstGeom>
          <a:gradFill flip="none" rotWithShape="1">
            <a:gsLst>
              <a:gs pos="14000">
                <a:schemeClr val="accent6">
                  <a:lumMod val="51000"/>
                </a:schemeClr>
              </a:gs>
              <a:gs pos="21000">
                <a:schemeClr val="accent6">
                  <a:lumMod val="60000"/>
                </a:schemeClr>
              </a:gs>
              <a:gs pos="33000">
                <a:schemeClr val="accent6">
                  <a:lumMod val="66000"/>
                </a:schemeClr>
              </a:gs>
              <a:gs pos="55000">
                <a:schemeClr val="accent6">
                  <a:lumMod val="56000"/>
                </a:schemeClr>
              </a:gs>
              <a:gs pos="75000">
                <a:schemeClr val="accent6">
                  <a:lumMod val="67000"/>
                </a:schemeClr>
              </a:gs>
              <a:gs pos="89000">
                <a:schemeClr val="accent6">
                  <a:lumMod val="59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R="0" lvl="0" indent="0" algn="ctr" fontAlgn="base">
              <a:lnSpc>
                <a:spcPct val="100000"/>
              </a:lnSpc>
              <a:spcBef>
                <a:spcPct val="0"/>
              </a:spcBef>
              <a:spcAft>
                <a:spcPct val="0"/>
              </a:spcAft>
              <a:buClrTx/>
              <a:buSzTx/>
              <a:buFontTx/>
              <a:buNone/>
              <a:tabLst/>
            </a:pPr>
            <a:endParaRPr lang="en-US" b="1"/>
          </a:p>
        </p:txBody>
      </p:sp>
      <p:sp>
        <p:nvSpPr>
          <p:cNvPr id="61" name="TextBox 60"/>
          <p:cNvSpPr txBox="1"/>
          <p:nvPr/>
        </p:nvSpPr>
        <p:spPr>
          <a:xfrm>
            <a:off x="304800" y="0"/>
            <a:ext cx="5334000" cy="1600200"/>
          </a:xfrm>
          <a:prstGeom prst="rect">
            <a:avLst/>
          </a:prstGeom>
          <a:noFill/>
        </p:spPr>
        <p:txBody>
          <a:bodyPr wrap="square" lIns="91440" rIns="274320" rtlCol="0" anchor="ctr" anchorCtr="0">
            <a:noAutofit/>
          </a:bodyPr>
          <a:lstStyle/>
          <a:p>
            <a:pPr algn="l"/>
            <a:r>
              <a:rPr lang="en-US" sz="3600" b="1" i="0" spc="0" baseline="0" dirty="0" smtClean="0">
                <a:solidFill>
                  <a:schemeClr val="bg1"/>
                </a:solidFill>
                <a:latin typeface="Arial" pitchFamily="34" charset="0"/>
                <a:ea typeface="Tahoma" pitchFamily="34" charset="0"/>
                <a:cs typeface="Arial" pitchFamily="34" charset="0"/>
              </a:rPr>
              <a:t>Thank you!</a:t>
            </a:r>
            <a:endParaRPr lang="en-US" sz="3600" b="1" i="0" spc="0" baseline="0" dirty="0">
              <a:solidFill>
                <a:schemeClr val="bg1"/>
              </a:solidFill>
              <a:latin typeface="Arial" pitchFamily="34" charset="0"/>
              <a:ea typeface="Tahoma" pitchFamily="34" charset="0"/>
              <a:cs typeface="Arial" pitchFamily="34" charset="0"/>
            </a:endParaRPr>
          </a:p>
        </p:txBody>
      </p:sp>
      <p:cxnSp>
        <p:nvCxnSpPr>
          <p:cNvPr id="15" name="Straight Connector 14"/>
          <p:cNvCxnSpPr/>
          <p:nvPr userDrawn="1"/>
        </p:nvCxnSpPr>
        <p:spPr>
          <a:xfrm>
            <a:off x="0" y="1600200"/>
            <a:ext cx="9144000"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ounded Rectangle 17"/>
          <p:cNvSpPr/>
          <p:nvPr userDrawn="1"/>
        </p:nvSpPr>
        <p:spPr>
          <a:xfrm>
            <a:off x="6400800" y="8382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5"/>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768923" y="12192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rcRect/>
          <a:stretch/>
        </p:blipFill>
        <p:spPr bwMode="auto">
          <a:xfrm>
            <a:off x="6483813" y="1184172"/>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ectangle 23"/>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52800" y="1295400"/>
            <a:ext cx="5791200" cy="518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152400" y="1293150"/>
            <a:ext cx="3008313" cy="5143328"/>
          </a:xfrm>
        </p:spPr>
        <p:txBody>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47749"/>
            <a:ext cx="9144000" cy="740841"/>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143000" y="2057400"/>
            <a:ext cx="6934200" cy="44196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905000" y="1219200"/>
            <a:ext cx="5410200" cy="762000"/>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6"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19200"/>
            <a:ext cx="20574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219200"/>
            <a:ext cx="60198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gradFill flip="none" rotWithShape="1">
            <a:gsLst>
              <a:gs pos="0">
                <a:srgbClr val="FFFFFF">
                  <a:lumMod val="18000"/>
                </a:srgbClr>
              </a:gs>
              <a:gs pos="16000">
                <a:srgbClr val="1F1F1F"/>
              </a:gs>
              <a:gs pos="33000">
                <a:srgbClr val="FFFFFF">
                  <a:lumMod val="16000"/>
                </a:srgbClr>
              </a:gs>
              <a:gs pos="7000">
                <a:srgbClr val="636363">
                  <a:lumMod val="56000"/>
                </a:srgbClr>
              </a:gs>
              <a:gs pos="53000">
                <a:srgbClr val="CFCFCF">
                  <a:lumMod val="2000"/>
                </a:srgbClr>
              </a:gs>
              <a:gs pos="66000">
                <a:srgbClr val="CFCFCF">
                  <a:lumMod val="16000"/>
                </a:srgbClr>
              </a:gs>
              <a:gs pos="78000">
                <a:srgbClr val="1F1F1F">
                  <a:lumMod val="97000"/>
                  <a:lumOff val="3000"/>
                </a:srgbClr>
              </a:gs>
              <a:gs pos="89000">
                <a:srgbClr val="FFFFFF">
                  <a:lumMod val="0"/>
                </a:srgbClr>
              </a:gs>
              <a:gs pos="100000">
                <a:srgbClr val="7F7F7F"/>
              </a:gs>
            </a:gsLst>
            <a:lin ang="270000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FB124A42-3BFC-4002-A422-5D3896DD5E41}" type="slidenum">
              <a:rPr lang="en-US" smtClean="0"/>
              <a:pPr/>
              <a:t>‹#›</a:t>
            </a:fld>
            <a:endParaRPr lang="en-US" dirty="0"/>
          </a:p>
        </p:txBody>
      </p:sp>
    </p:spTree>
    <p:extLst>
      <p:ext uri="{BB962C8B-B14F-4D97-AF65-F5344CB8AC3E}">
        <p14:creationId xmlns:p14="http://schemas.microsoft.com/office/powerpoint/2010/main" val="1775152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5" name="Title Placeholder 1"/>
          <p:cNvSpPr>
            <a:spLocks noGrp="1"/>
          </p:cNvSpPr>
          <p:nvPr>
            <p:ph type="title" hasCustomPrompt="1"/>
          </p:nvPr>
        </p:nvSpPr>
        <p:spPr bwMode="auto">
          <a:xfrm>
            <a:off x="0" y="3954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a:solidFill>
                  <a:srgbClr val="8C4306"/>
                </a:solidFill>
              </a:defRPr>
            </a:lvl1pPr>
          </a:lstStyle>
          <a:p>
            <a:pPr lvl="0"/>
            <a:r>
              <a:rPr lang="en-US" dirty="0" smtClean="0"/>
              <a:t>[Add Title Here]</a:t>
            </a:r>
          </a:p>
        </p:txBody>
      </p:sp>
      <p:sp>
        <p:nvSpPr>
          <p:cNvPr id="6" name="Text Placeholder 2"/>
          <p:cNvSpPr>
            <a:spLocks noGrp="1"/>
          </p:cNvSpPr>
          <p:nvPr>
            <p:ph idx="1"/>
          </p:nvPr>
        </p:nvSpPr>
        <p:spPr bwMode="auto">
          <a:xfrm>
            <a:off x="152400" y="1219199"/>
            <a:ext cx="89916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457200" y="6476999"/>
            <a:ext cx="2133600" cy="27432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2640596" y="6476999"/>
            <a:ext cx="5507719" cy="27432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8204396" y="6476999"/>
            <a:ext cx="733864" cy="274320"/>
          </a:xfrm>
          <a:prstGeom prst="rect">
            <a:avLst/>
          </a:prstGeom>
          <a:ln/>
        </p:spPr>
        <p:txBody>
          <a:bodyPr/>
          <a:lstStyle>
            <a:lvl1pPr>
              <a:defRPr/>
            </a:lvl1pPr>
          </a:lstStyle>
          <a:p>
            <a:pPr>
              <a:defRPr/>
            </a:pPr>
            <a:fld id="{9E17817A-618B-4DE9-91EB-C474AE8EAFBB}" type="slidenum">
              <a:rPr lang="en-US"/>
              <a:pPr>
                <a:defRPr/>
              </a:pPr>
              <a:t>‹#›</a:t>
            </a:fld>
            <a:endParaRPr lang="en-US"/>
          </a:p>
        </p:txBody>
      </p:sp>
    </p:spTree>
    <p:extLst>
      <p:ext uri="{BB962C8B-B14F-4D97-AF65-F5344CB8AC3E}">
        <p14:creationId xmlns:p14="http://schemas.microsoft.com/office/powerpoint/2010/main" val="42001103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990600" y="990600"/>
            <a:ext cx="7924800" cy="5715000"/>
          </a:xfrm>
        </p:spPr>
        <p:txBody>
          <a:bodyPr/>
          <a:lstStyle/>
          <a:p>
            <a:pPr lvl="0"/>
            <a:endParaRPr lang="en-US" noProof="0" smtClean="0"/>
          </a:p>
        </p:txBody>
      </p:sp>
    </p:spTree>
    <p:extLst>
      <p:ext uri="{BB962C8B-B14F-4D97-AF65-F5344CB8AC3E}">
        <p14:creationId xmlns:p14="http://schemas.microsoft.com/office/powerpoint/2010/main" val="386480420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6"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381000"/>
            <a:ext cx="91440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tical 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533400"/>
            <a:ext cx="9144000" cy="6019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Title Placeholder 1"/>
          <p:cNvSpPr>
            <a:spLocks noGrp="1"/>
          </p:cNvSpPr>
          <p:nvPr>
            <p:ph type="title"/>
          </p:nvPr>
        </p:nvSpPr>
        <p:spPr bwMode="auto">
          <a:xfrm rot="16200000">
            <a:off x="-2628900" y="2933700"/>
            <a:ext cx="6248400" cy="9906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rgbClr val="8C4306"/>
                </a:solidFill>
              </a:defRPr>
            </a:lvl1pPr>
          </a:lstStyle>
          <a:p>
            <a:pPr lvl="0"/>
            <a:r>
              <a:rPr lang="en-US" smtClean="0"/>
              <a:t>Click to edit Master title style</a:t>
            </a:r>
            <a:endParaRPr lang="en-US" dirty="0" smtClean="0"/>
          </a:p>
        </p:txBody>
      </p:sp>
    </p:spTree>
    <p:extLst>
      <p:ext uri="{BB962C8B-B14F-4D97-AF65-F5344CB8AC3E}">
        <p14:creationId xmlns:p14="http://schemas.microsoft.com/office/powerpoint/2010/main" val="287202405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mportant Note">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5" name="Title Placeholder 1"/>
          <p:cNvSpPr>
            <a:spLocks noGrp="1"/>
          </p:cNvSpPr>
          <p:nvPr>
            <p:ph type="title" hasCustomPrompt="1"/>
          </p:nvPr>
        </p:nvSpPr>
        <p:spPr bwMode="auto">
          <a:xfrm>
            <a:off x="0" y="3954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a:solidFill>
                  <a:srgbClr val="8C4306"/>
                </a:solidFill>
              </a:defRPr>
            </a:lvl1pPr>
          </a:lstStyle>
          <a:p>
            <a:pPr lvl="0"/>
            <a:r>
              <a:rPr lang="en-US" dirty="0" smtClean="0"/>
              <a:t>[Add Title Here]</a:t>
            </a:r>
          </a:p>
        </p:txBody>
      </p:sp>
      <p:sp>
        <p:nvSpPr>
          <p:cNvPr id="6" name="Text Placeholder 2"/>
          <p:cNvSpPr>
            <a:spLocks noGrp="1"/>
          </p:cNvSpPr>
          <p:nvPr>
            <p:ph idx="1"/>
          </p:nvPr>
        </p:nvSpPr>
        <p:spPr bwMode="auto">
          <a:xfrm>
            <a:off x="3276600" y="1219199"/>
            <a:ext cx="58674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a:defRPr sz="2800"/>
            </a:lvl1pPr>
            <a:lvl2pPr>
              <a:defRPr sz="2400"/>
            </a:lvl2pPr>
            <a:lvl3pPr>
              <a:defRPr sz="2000"/>
            </a:lvl3pPr>
            <a:lvl4pPr>
              <a:defRPr sz="1800"/>
            </a:lvl4pPr>
            <a:lvl5pPr marL="2057400" indent="-228600">
              <a:buFont typeface="Arial" pitchFamily="34" charset="0"/>
              <a:buChar cha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2"/>
          <p:cNvPicPr>
            <a:picLocks noChangeAspect="1" noChangeArrowheads="1"/>
          </p:cNvPicPr>
          <p:nvPr userDrawn="1"/>
        </p:nvPicPr>
        <p:blipFill>
          <a:blip r:embed="rId2">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8246" y="1352550"/>
            <a:ext cx="2381250"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60125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8" name="Title Placeholder 1"/>
          <p:cNvSpPr>
            <a:spLocks noGrp="1"/>
          </p:cNvSpPr>
          <p:nvPr>
            <p:ph type="title" hasCustomPrompt="1"/>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lvl1pPr>
              <a:defRPr>
                <a:solidFill>
                  <a:srgbClr val="8C4306"/>
                </a:solidFill>
              </a:defRPr>
            </a:lvl1pPr>
          </a:lstStyle>
          <a:p>
            <a:pPr lvl="0"/>
            <a:r>
              <a:rPr lang="en-US" dirty="0" smtClean="0"/>
              <a:t>[Add title here and subtitle below]</a:t>
            </a:r>
          </a:p>
        </p:txBody>
      </p:sp>
      <p:sp>
        <p:nvSpPr>
          <p:cNvPr id="10" name="Content Placeholder 2"/>
          <p:cNvSpPr>
            <a:spLocks noGrp="1"/>
          </p:cNvSpPr>
          <p:nvPr>
            <p:ph idx="1" hasCustomPrompt="1"/>
          </p:nvPr>
        </p:nvSpPr>
        <p:spPr>
          <a:xfrm>
            <a:off x="152400" y="1600200"/>
            <a:ext cx="8991600" cy="4953000"/>
          </a:xfrm>
        </p:spPr>
        <p:txBody>
          <a:bodyPr>
            <a:normAutofit/>
          </a:bodyPr>
          <a:lstStyle>
            <a:lvl1pPr marL="365760" indent="-365760">
              <a:buFont typeface="Calibri" pitchFamily="34" charset="0"/>
              <a:buChar char="●"/>
              <a:defRPr sz="3200" baseline="0">
                <a:solidFill>
                  <a:schemeClr val="tx1"/>
                </a:solidFill>
              </a:defRPr>
            </a:lvl1pPr>
            <a:lvl2pPr>
              <a:buFont typeface="Calibri" pitchFamily="34" charset="0"/>
              <a:buChar char="◌"/>
              <a:defRPr sz="2800">
                <a:solidFill>
                  <a:schemeClr val="tx1"/>
                </a:solidFill>
              </a:defRPr>
            </a:lvl2pPr>
            <a:lvl3pPr marL="1143000" indent="-228600">
              <a:buFont typeface="Calibri" pitchFamily="34" charset="0"/>
              <a:buChar char="–"/>
              <a:defRPr sz="2400">
                <a:solidFill>
                  <a:schemeClr val="tx1"/>
                </a:solidFill>
              </a:defRPr>
            </a:lvl3pPr>
            <a:lvl4pPr marL="1600200" indent="-228600">
              <a:buFont typeface="Wingdings" pitchFamily="2" charset="2"/>
              <a:buChar char="§"/>
              <a:defRPr sz="2000">
                <a:solidFill>
                  <a:schemeClr val="tx1"/>
                </a:solidFill>
              </a:defRPr>
            </a:lvl4pPr>
            <a:lvl5pPr marL="2057400" indent="-228600">
              <a:buFont typeface="Arial" pitchFamily="34" charset="0"/>
              <a:buChar char="•"/>
              <a:defRPr sz="2000">
                <a:solidFill>
                  <a:schemeClr val="tx1"/>
                </a:solidFill>
              </a:defRPr>
            </a:lvl5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
          <p:cNvSpPr>
            <a:spLocks noGrp="1"/>
          </p:cNvSpPr>
          <p:nvPr>
            <p:ph type="body" idx="11" hasCustomPrompt="1"/>
          </p:nvPr>
        </p:nvSpPr>
        <p:spPr>
          <a:xfrm>
            <a:off x="0" y="1134980"/>
            <a:ext cx="9144000" cy="353265"/>
          </a:xfrm>
          <a:gradFill flip="none" rotWithShape="1">
            <a:gsLst>
              <a:gs pos="95000">
                <a:schemeClr val="accent6">
                  <a:lumMod val="75000"/>
                </a:schemeClr>
              </a:gs>
              <a:gs pos="72000">
                <a:srgbClr val="984807"/>
              </a:gs>
              <a:gs pos="21000">
                <a:schemeClr val="accent6">
                  <a:lumMod val="46000"/>
                </a:schemeClr>
              </a:gs>
              <a:gs pos="16000">
                <a:schemeClr val="accent6">
                  <a:lumMod val="67000"/>
                </a:schemeClr>
              </a:gs>
              <a:gs pos="55650">
                <a:schemeClr val="accent6">
                  <a:lumMod val="71000"/>
                </a:schemeClr>
              </a:gs>
              <a:gs pos="11300">
                <a:srgbClr val="984807"/>
              </a:gs>
              <a:gs pos="0">
                <a:schemeClr val="accent6">
                  <a:lumMod val="50000"/>
                  <a:alpha val="62000"/>
                </a:schemeClr>
              </a:gs>
              <a:gs pos="100000">
                <a:schemeClr val="accent6">
                  <a:lumMod val="50000"/>
                  <a:alpha val="0"/>
                </a:schemeClr>
              </a:gs>
            </a:gsLst>
            <a:lin ang="13500000" scaled="1"/>
            <a:tileRect/>
          </a:gradFill>
          <a:ln>
            <a:solidFill>
              <a:schemeClr val="accent6">
                <a:lumMod val="50000"/>
              </a:schemeClr>
            </a:solidFill>
          </a:ln>
        </p:spPr>
        <p:txBody>
          <a:bodyPr lIns="182880" anchor="t" anchorCtr="0"/>
          <a:lstStyle>
            <a:lvl1pPr marL="0" indent="0">
              <a:buNone/>
              <a:defRPr sz="1800" b="1" baseline="0">
                <a:solidFill>
                  <a:schemeClr val="bg1"/>
                </a:solidFill>
                <a:latin typeface="Arial Black" panose="020B0A040201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[Subtitle - Additional details or leave blank]</a:t>
            </a:r>
          </a:p>
        </p:txBody>
      </p:sp>
      <p:cxnSp>
        <p:nvCxnSpPr>
          <p:cNvPr id="7" name="Straight Connector 6"/>
          <p:cNvCxnSpPr/>
          <p:nvPr userDrawn="1"/>
        </p:nvCxnSpPr>
        <p:spPr>
          <a:xfrm>
            <a:off x="0" y="1488245"/>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o Title - All Text">
    <p:spTree>
      <p:nvGrpSpPr>
        <p:cNvPr id="1" name=""/>
        <p:cNvGrpSpPr/>
        <p:nvPr/>
      </p:nvGrpSpPr>
      <p:grpSpPr>
        <a:xfrm>
          <a:off x="0" y="0"/>
          <a:ext cx="0" cy="0"/>
          <a:chOff x="0" y="0"/>
          <a:chExt cx="0" cy="0"/>
        </a:xfrm>
      </p:grpSpPr>
      <p:sp>
        <p:nvSpPr>
          <p:cNvPr id="7" name="Rectangle 6"/>
          <p:cNvSpPr/>
          <p:nvPr userDrawn="1"/>
        </p:nvSpPr>
        <p:spPr>
          <a:xfrm flipH="1">
            <a:off x="0" y="304800"/>
            <a:ext cx="9144000"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6" name="Text Placeholder 2"/>
          <p:cNvSpPr>
            <a:spLocks noGrp="1"/>
          </p:cNvSpPr>
          <p:nvPr>
            <p:ph idx="1"/>
          </p:nvPr>
        </p:nvSpPr>
        <p:spPr bwMode="auto">
          <a:xfrm>
            <a:off x="152400" y="304801"/>
            <a:ext cx="8991600" cy="625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149587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28600" y="1295400"/>
            <a:ext cx="4267200" cy="50292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876800" y="1295400"/>
            <a:ext cx="4267200" cy="50292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7"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0" y="6532562"/>
            <a:ext cx="9144000" cy="325438"/>
          </a:xfrm>
          <a:prstGeom prst="rect">
            <a:avLst/>
          </a:prstGeom>
          <a:gradFill flip="none" rotWithShape="1">
            <a:gsLst>
              <a:gs pos="14000">
                <a:schemeClr val="accent6"/>
              </a:gs>
              <a:gs pos="20000">
                <a:schemeClr val="accent6">
                  <a:lumMod val="75000"/>
                </a:schemeClr>
              </a:gs>
              <a:gs pos="33000">
                <a:schemeClr val="accent6">
                  <a:lumMod val="60000"/>
                </a:schemeClr>
              </a:gs>
              <a:gs pos="56000">
                <a:schemeClr val="accent6">
                  <a:lumMod val="74000"/>
                </a:schemeClr>
              </a:gs>
              <a:gs pos="78000">
                <a:schemeClr val="accent6">
                  <a:lumMod val="75000"/>
                </a:schemeClr>
              </a:gs>
              <a:gs pos="92000">
                <a:schemeClr val="accent6">
                  <a:lumMod val="75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b="1" kern="1200">
              <a:solidFill>
                <a:schemeClr val="lt1"/>
              </a:solidFill>
              <a:latin typeface="+mn-lt"/>
              <a:ea typeface="+mn-ea"/>
              <a:cs typeface="+mn-cs"/>
            </a:endParaRPr>
          </a:p>
        </p:txBody>
      </p:sp>
      <p:sp>
        <p:nvSpPr>
          <p:cNvPr id="1027" name="Title Placeholder 1"/>
          <p:cNvSpPr>
            <a:spLocks noGrp="1"/>
          </p:cNvSpPr>
          <p:nvPr>
            <p:ph type="title"/>
          </p:nvPr>
        </p:nvSpPr>
        <p:spPr bwMode="auto">
          <a:xfrm>
            <a:off x="0" y="4026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p>
            <a:pPr lvl="0"/>
            <a:r>
              <a:rPr lang="en-US" dirty="0" smtClean="0"/>
              <a:t>Click to edit Master title style</a:t>
            </a:r>
          </a:p>
        </p:txBody>
      </p:sp>
      <p:sp>
        <p:nvSpPr>
          <p:cNvPr id="1028" name="Text Placeholder 2"/>
          <p:cNvSpPr>
            <a:spLocks noGrp="1"/>
          </p:cNvSpPr>
          <p:nvPr>
            <p:ph type="body" idx="1"/>
          </p:nvPr>
        </p:nvSpPr>
        <p:spPr bwMode="auto">
          <a:xfrm>
            <a:off x="152400" y="1219199"/>
            <a:ext cx="89916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p:nvCxnSpPr>
        <p:spPr bwMode="auto">
          <a:xfrm>
            <a:off x="0" y="1117122"/>
            <a:ext cx="9144000" cy="1588"/>
          </a:xfrm>
          <a:prstGeom prst="line">
            <a:avLst/>
          </a:prstGeom>
          <a:ln w="38100">
            <a:solidFill>
              <a:schemeClr val="accent6">
                <a:lumMod val="50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133600" y="8626"/>
            <a:ext cx="7010400" cy="600974"/>
          </a:xfrm>
          <a:prstGeom prst="rect">
            <a:avLst/>
          </a:prstGeom>
          <a:noFill/>
        </p:spPr>
        <p:txBody>
          <a:bodyPr wrap="square" lIns="91440" rIns="274320" rtlCol="0" anchor="ctr" anchorCtr="0">
            <a:noAutofit/>
          </a:bodyPr>
          <a:lstStyle/>
          <a:p>
            <a:pPr algn="r"/>
            <a:endParaRPr lang="en-US" sz="1800" b="1" i="0" spc="0" baseline="0" dirty="0">
              <a:solidFill>
                <a:schemeClr val="bg1"/>
              </a:solidFill>
              <a:latin typeface="Arial" pitchFamily="34" charset="0"/>
              <a:ea typeface="Tahoma" pitchFamily="34" charset="0"/>
              <a:cs typeface="Arial" pitchFamily="34" charset="0"/>
            </a:endParaRPr>
          </a:p>
        </p:txBody>
      </p:sp>
      <p:sp>
        <p:nvSpPr>
          <p:cNvPr id="9" name="Slide Number Placeholder 5"/>
          <p:cNvSpPr>
            <a:spLocks noGrp="1"/>
          </p:cNvSpPr>
          <p:nvPr>
            <p:ph type="sldNum" sz="quarter" idx="4"/>
          </p:nvPr>
        </p:nvSpPr>
        <p:spPr>
          <a:xfrm>
            <a:off x="8229600" y="6559971"/>
            <a:ext cx="762000" cy="263525"/>
          </a:xfrm>
          <a:prstGeom prst="rect">
            <a:avLst/>
          </a:prstGeom>
        </p:spPr>
        <p:txBody>
          <a:bodyPr anchor="ctr" anchorCtr="0"/>
          <a:lstStyle>
            <a:lvl1pPr algn="ctr" fontAlgn="auto">
              <a:spcBef>
                <a:spcPts val="0"/>
              </a:spcBef>
              <a:spcAft>
                <a:spcPts val="0"/>
              </a:spcAft>
              <a:defRPr lang="en-US" sz="1100" b="1" kern="1200" smtClean="0">
                <a:solidFill>
                  <a:schemeClr val="bg1"/>
                </a:solidFill>
                <a:latin typeface="Century Gothic" pitchFamily="34" charset="0"/>
                <a:ea typeface="+mn-ea"/>
                <a:cs typeface="+mn-cs"/>
              </a:defRPr>
            </a:lvl1pPr>
          </a:lstStyle>
          <a:p>
            <a:fld id="{FB124A42-3BFC-4002-A422-5D3896DD5E41}" type="slidenum">
              <a:rPr lang="en-US" smtClean="0"/>
              <a:pPr/>
              <a:t>‹#›</a:t>
            </a:fld>
            <a:endParaRPr lang="en-US" dirty="0"/>
          </a:p>
        </p:txBody>
      </p:sp>
      <p:sp>
        <p:nvSpPr>
          <p:cNvPr id="14" name="TextBox 13"/>
          <p:cNvSpPr txBox="1"/>
          <p:nvPr/>
        </p:nvSpPr>
        <p:spPr>
          <a:xfrm>
            <a:off x="1295400" y="6570207"/>
            <a:ext cx="6781800" cy="261610"/>
          </a:xfrm>
          <a:prstGeom prst="rect">
            <a:avLst/>
          </a:prstGeom>
          <a:noFill/>
        </p:spPr>
        <p:txBody>
          <a:bodyPr wrap="square" rtlCol="0">
            <a:spAutoFit/>
          </a:bodyPr>
          <a:lstStyle/>
          <a:p>
            <a:pPr marL="182880" algn="ctr"/>
            <a:r>
              <a:rPr lang="en-US" sz="1050" b="1" dirty="0" smtClean="0">
                <a:solidFill>
                  <a:schemeClr val="bg1"/>
                </a:solidFill>
                <a:latin typeface="Century Gothic" pitchFamily="34" charset="0"/>
              </a:rPr>
              <a:t>MIS 6311-501 Cyber Security Fundamentals</a:t>
            </a:r>
          </a:p>
        </p:txBody>
      </p:sp>
      <p:sp>
        <p:nvSpPr>
          <p:cNvPr id="15" name="Rectangle 3"/>
          <p:cNvSpPr>
            <a:spLocks noChangeArrowheads="1"/>
          </p:cNvSpPr>
          <p:nvPr/>
        </p:nvSpPr>
        <p:spPr bwMode="auto">
          <a:xfrm>
            <a:off x="0" y="0"/>
            <a:ext cx="9144000" cy="325438"/>
          </a:xfrm>
          <a:prstGeom prst="rect">
            <a:avLst/>
          </a:prstGeom>
          <a:gradFill flip="none" rotWithShape="1">
            <a:gsLst>
              <a:gs pos="14000">
                <a:schemeClr val="accent6">
                  <a:lumMod val="51000"/>
                </a:schemeClr>
              </a:gs>
              <a:gs pos="21000">
                <a:schemeClr val="accent6">
                  <a:lumMod val="60000"/>
                </a:schemeClr>
              </a:gs>
              <a:gs pos="33000">
                <a:schemeClr val="accent6">
                  <a:lumMod val="66000"/>
                </a:schemeClr>
              </a:gs>
              <a:gs pos="55000">
                <a:schemeClr val="accent6">
                  <a:lumMod val="56000"/>
                </a:schemeClr>
              </a:gs>
              <a:gs pos="75000">
                <a:schemeClr val="accent6">
                  <a:lumMod val="67000"/>
                </a:schemeClr>
              </a:gs>
              <a:gs pos="89000">
                <a:schemeClr val="accent6">
                  <a:lumMod val="59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R="0" lvl="0" indent="0" algn="ctr" fontAlgn="base">
              <a:lnSpc>
                <a:spcPct val="100000"/>
              </a:lnSpc>
              <a:spcBef>
                <a:spcPct val="0"/>
              </a:spcBef>
              <a:spcAft>
                <a:spcPct val="0"/>
              </a:spcAft>
              <a:buClrTx/>
              <a:buSzTx/>
              <a:buFontTx/>
              <a:buNone/>
              <a:tabLst/>
            </a:pPr>
            <a:endParaRPr lang="en-US" b="1"/>
          </a:p>
        </p:txBody>
      </p:sp>
      <p:cxnSp>
        <p:nvCxnSpPr>
          <p:cNvPr id="4" name="Straight Connector 3"/>
          <p:cNvCxnSpPr/>
          <p:nvPr/>
        </p:nvCxnSpPr>
        <p:spPr>
          <a:xfrm>
            <a:off x="0" y="6532562"/>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337456"/>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rotWithShape="1">
          <a:blip r:embed="rId23" cstate="screen">
            <a:extLst>
              <a:ext uri="{28A0092B-C50C-407E-A947-70E740481C1C}">
                <a14:useLocalDpi xmlns:a14="http://schemas.microsoft.com/office/drawing/2010/main"/>
              </a:ext>
            </a:extLst>
          </a:blip>
          <a:srcRect/>
          <a:stretch/>
        </p:blipFill>
        <p:spPr bwMode="auto">
          <a:xfrm>
            <a:off x="7427613" y="0"/>
            <a:ext cx="1716387" cy="5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83" r:id="rId3"/>
    <p:sldLayoutId id="2147483684" r:id="rId4"/>
    <p:sldLayoutId id="2147483697" r:id="rId5"/>
    <p:sldLayoutId id="2147483698" r:id="rId6"/>
    <p:sldLayoutId id="2147483679" r:id="rId7"/>
    <p:sldLayoutId id="2147483695" r:id="rId8"/>
    <p:sldLayoutId id="2147483681" r:id="rId9"/>
    <p:sldLayoutId id="2147483682" r:id="rId10"/>
    <p:sldLayoutId id="2147483680" r:id="rId11"/>
    <p:sldLayoutId id="2147483696" r:id="rId12"/>
    <p:sldLayoutId id="2147483703" r:id="rId13"/>
    <p:sldLayoutId id="2147483685" r:id="rId14"/>
    <p:sldLayoutId id="2147483686" r:id="rId15"/>
    <p:sldLayoutId id="2147483687" r:id="rId16"/>
    <p:sldLayoutId id="2147483688" r:id="rId17"/>
    <p:sldLayoutId id="2147483689" r:id="rId18"/>
    <p:sldLayoutId id="2147483700" r:id="rId19"/>
    <p:sldLayoutId id="2147483701" r:id="rId20"/>
    <p:sldLayoutId id="2147483702" r:id="rId21"/>
  </p:sldLayoutIdLs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lang="en-US" sz="3600" b="1" kern="1200" baseline="0" dirty="0">
          <a:solidFill>
            <a:srgbClr val="8C4306"/>
          </a:solidFill>
          <a:latin typeface="Arial" pitchFamily="34" charset="0"/>
          <a:ea typeface="+mj-ea"/>
          <a:cs typeface="Arial" pitchFamily="34" charset="0"/>
        </a:defRPr>
      </a:lvl1pPr>
      <a:lvl2pPr algn="l" rtl="0" eaLnBrk="1" fontAlgn="base" hangingPunct="1">
        <a:spcBef>
          <a:spcPct val="0"/>
        </a:spcBef>
        <a:spcAft>
          <a:spcPct val="0"/>
        </a:spcAft>
        <a:defRPr sz="4400" b="1">
          <a:solidFill>
            <a:schemeClr val="tx1"/>
          </a:solidFill>
          <a:latin typeface="Calibri" pitchFamily="34" charset="0"/>
        </a:defRPr>
      </a:lvl2pPr>
      <a:lvl3pPr algn="l" rtl="0" eaLnBrk="1" fontAlgn="base" hangingPunct="1">
        <a:spcBef>
          <a:spcPct val="0"/>
        </a:spcBef>
        <a:spcAft>
          <a:spcPct val="0"/>
        </a:spcAft>
        <a:defRPr sz="4400" b="1">
          <a:solidFill>
            <a:schemeClr val="tx1"/>
          </a:solidFill>
          <a:latin typeface="Calibri" pitchFamily="34" charset="0"/>
        </a:defRPr>
      </a:lvl3pPr>
      <a:lvl4pPr algn="l" rtl="0" eaLnBrk="1" fontAlgn="base" hangingPunct="1">
        <a:spcBef>
          <a:spcPct val="0"/>
        </a:spcBef>
        <a:spcAft>
          <a:spcPct val="0"/>
        </a:spcAft>
        <a:defRPr sz="4400" b="1">
          <a:solidFill>
            <a:schemeClr val="tx1"/>
          </a:solidFill>
          <a:latin typeface="Calibri" pitchFamily="34" charset="0"/>
        </a:defRPr>
      </a:lvl4pPr>
      <a:lvl5pPr algn="l" rtl="0" eaLnBrk="1" fontAlgn="base" hangingPunct="1">
        <a:spcBef>
          <a:spcPct val="0"/>
        </a:spcBef>
        <a:spcAft>
          <a:spcPct val="0"/>
        </a:spcAft>
        <a:defRPr sz="4400" b="1">
          <a:solidFill>
            <a:schemeClr val="tx1"/>
          </a:solidFill>
          <a:latin typeface="Calibri" pitchFamily="34" charset="0"/>
        </a:defRPr>
      </a:lvl5pPr>
      <a:lvl6pPr marL="457200" algn="l" rtl="0" eaLnBrk="1" fontAlgn="base" hangingPunct="1">
        <a:spcBef>
          <a:spcPct val="0"/>
        </a:spcBef>
        <a:spcAft>
          <a:spcPct val="0"/>
        </a:spcAft>
        <a:defRPr sz="4400" b="1">
          <a:solidFill>
            <a:schemeClr val="tx2"/>
          </a:solidFill>
          <a:latin typeface="Calibri" pitchFamily="34" charset="0"/>
        </a:defRPr>
      </a:lvl6pPr>
      <a:lvl7pPr marL="914400" algn="l" rtl="0" eaLnBrk="1" fontAlgn="base" hangingPunct="1">
        <a:spcBef>
          <a:spcPct val="0"/>
        </a:spcBef>
        <a:spcAft>
          <a:spcPct val="0"/>
        </a:spcAft>
        <a:defRPr sz="4400" b="1">
          <a:solidFill>
            <a:schemeClr val="tx2"/>
          </a:solidFill>
          <a:latin typeface="Calibri" pitchFamily="34" charset="0"/>
        </a:defRPr>
      </a:lvl7pPr>
      <a:lvl8pPr marL="1371600" algn="l" rtl="0" eaLnBrk="1" fontAlgn="base" hangingPunct="1">
        <a:spcBef>
          <a:spcPct val="0"/>
        </a:spcBef>
        <a:spcAft>
          <a:spcPct val="0"/>
        </a:spcAft>
        <a:defRPr sz="4400" b="1">
          <a:solidFill>
            <a:schemeClr val="tx2"/>
          </a:solidFill>
          <a:latin typeface="Calibri" pitchFamily="34" charset="0"/>
        </a:defRPr>
      </a:lvl8pPr>
      <a:lvl9pPr marL="1828800" algn="l" rtl="0" eaLnBrk="1" fontAlgn="base" hangingPunct="1">
        <a:spcBef>
          <a:spcPct val="0"/>
        </a:spcBef>
        <a:spcAft>
          <a:spcPct val="0"/>
        </a:spcAft>
        <a:defRPr sz="4400" b="1">
          <a:solidFill>
            <a:schemeClr val="tx2"/>
          </a:solidFill>
          <a:latin typeface="Calibri" pitchFamily="34" charset="0"/>
        </a:defRPr>
      </a:lvl9pPr>
    </p:titleStyle>
    <p:bodyStyle>
      <a:lvl1pPr marL="365760" indent="-365760" algn="l" rtl="0" eaLnBrk="1" fontAlgn="base" hangingPunct="1">
        <a:spcBef>
          <a:spcPct val="20000"/>
        </a:spcBef>
        <a:spcAft>
          <a:spcPct val="0"/>
        </a:spcAft>
        <a:buFont typeface="Calibri"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Calibri"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vsaq-demo.withgoogle.com/" TargetMode="External"/><Relationship Id="rId7" Type="http://schemas.openxmlformats.org/officeDocument/2006/relationships/hyperlink" Target="https://vsaq-demo.withgoogle.com/vsaq.html?qpath=questionnaires/physical_and_datacenter.json" TargetMode="External"/><Relationship Id="rId2" Type="http://schemas.openxmlformats.org/officeDocument/2006/relationships/hyperlink" Target="https://github.com/google/vsaq" TargetMode="External"/><Relationship Id="rId1" Type="http://schemas.openxmlformats.org/officeDocument/2006/relationships/slideLayout" Target="../slideLayouts/slideLayout2.xml"/><Relationship Id="rId6" Type="http://schemas.openxmlformats.org/officeDocument/2006/relationships/hyperlink" Target="https://vsaq-demo.withgoogle.com/vsaq.html?qpath=questionnaires/infrastructure.json" TargetMode="External"/><Relationship Id="rId5" Type="http://schemas.openxmlformats.org/officeDocument/2006/relationships/hyperlink" Target="https://vsaq-demo.withgoogle.com/vsaq.html?qpath=questionnaires/security_privacy_programs.json" TargetMode="External"/><Relationship Id="rId4" Type="http://schemas.openxmlformats.org/officeDocument/2006/relationships/hyperlink" Target="https://vsaq-demo.withgoogle.com/vsaq.html?qpath=questionnaires/webapp.json" TargetMode="Externa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en.wikipedia.org/wiki/Discretionary_access_contro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en.wikipedia.org/wiki/Mandatory_access_control" TargetMode="External"/></Relationships>
</file>

<file path=ppt/slides/_rels/slide128.xml.rels><?xml version="1.0" encoding="UTF-8" standalone="yes"?>
<Relationships xmlns="http://schemas.openxmlformats.org/package/2006/relationships"><Relationship Id="rId3" Type="http://schemas.openxmlformats.org/officeDocument/2006/relationships/hyperlink" Target="http://en.wikipedia.org/wiki/Covert_channel"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en.wikipedia.org/wiki/Reference_monitor" TargetMode="Externa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hyperlink" Target="https://www.owasp.org/index.php/Top_10_2010-Main" TargetMode="External"/></Relationships>
</file>

<file path=ppt/slides/_rels/slide1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hyperlink" Target="https://elearning.utdallas.edu/" TargetMode="External"/><Relationship Id="rId2" Type="http://schemas.openxmlformats.org/officeDocument/2006/relationships/hyperlink" Target="mailto:cmd140430@utdallas.edu" TargetMode="External"/><Relationship Id="rId1" Type="http://schemas.openxmlformats.org/officeDocument/2006/relationships/slideLayout" Target="../slideLayouts/slideLayout1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hyperlink" Target="http://www.cloudauditcontrols.com/" TargetMode="External"/><Relationship Id="rId3" Type="http://schemas.openxmlformats.org/officeDocument/2006/relationships/hyperlink" Target="https://elearning.utdallas.edu/" TargetMode="External"/><Relationship Id="rId7" Type="http://schemas.openxmlformats.org/officeDocument/2006/relationships/hyperlink" Target="http://www.linkedin.com/in/ChristopherDavi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mailto:davischr2@gmail.com" TargetMode="External"/><Relationship Id="rId5" Type="http://schemas.openxmlformats.org/officeDocument/2006/relationships/hyperlink" Target="mailto:cmd140430@utdallas.edu" TargetMode="External"/><Relationship Id="rId4" Type="http://schemas.openxmlformats.org/officeDocument/2006/relationships/hyperlink" Target="https://goo.gl/9AFyo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en.wikipedia.org/wiki/Memory_address" TargetMode="External"/><Relationship Id="rId13" Type="http://schemas.openxmlformats.org/officeDocument/2006/relationships/hyperlink" Target="http://en.wikipedia.org/wiki/Run-time_stack" TargetMode="External"/><Relationship Id="rId3" Type="http://schemas.openxmlformats.org/officeDocument/2006/relationships/hyperlink" Target="http://en.wikipedia.org/wiki/Integer_(computer_science)" TargetMode="External"/><Relationship Id="rId7" Type="http://schemas.openxmlformats.org/officeDocument/2006/relationships/hyperlink" Target="http://en.wikipedia.org/wiki/Memory_address_register" TargetMode="External"/><Relationship Id="rId12" Type="http://schemas.openxmlformats.org/officeDocument/2006/relationships/hyperlink" Target="http://en.wikipedia.org/wiki/Stack_pointer" TargetMode="External"/><Relationship Id="rId2" Type="http://schemas.openxmlformats.org/officeDocument/2006/relationships/hyperlink" Target="http://en.wikipedia.org/wiki/Data_(computing)" TargetMode="External"/><Relationship Id="rId1" Type="http://schemas.openxmlformats.org/officeDocument/2006/relationships/slideLayout" Target="../slideLayouts/slideLayout2.xml"/><Relationship Id="rId6" Type="http://schemas.openxmlformats.org/officeDocument/2006/relationships/hyperlink" Target="http://en.wikipedia.org/wiki/Accumulator_(computing)" TargetMode="External"/><Relationship Id="rId11" Type="http://schemas.openxmlformats.org/officeDocument/2006/relationships/hyperlink" Target="http://en.wikipedia.org/wiki/Addressing_mode" TargetMode="External"/><Relationship Id="rId5" Type="http://schemas.openxmlformats.org/officeDocument/2006/relationships/hyperlink" Target="http://en.wikipedia.org/wiki/Bit_array" TargetMode="External"/><Relationship Id="rId15" Type="http://schemas.openxmlformats.org/officeDocument/2006/relationships/hyperlink" Target="http://en.wikipedia.org/wiki/Stack_machine" TargetMode="External"/><Relationship Id="rId10" Type="http://schemas.openxmlformats.org/officeDocument/2006/relationships/hyperlink" Target="http://en.wikipedia.org/wiki/Index_register" TargetMode="External"/><Relationship Id="rId4" Type="http://schemas.openxmlformats.org/officeDocument/2006/relationships/hyperlink" Target="http://en.wikipedia.org/wiki/Character_(computing)" TargetMode="External"/><Relationship Id="rId9" Type="http://schemas.openxmlformats.org/officeDocument/2006/relationships/hyperlink" Target="http://en.wikipedia.org/wiki/Primary_memory" TargetMode="External"/><Relationship Id="rId14" Type="http://schemas.openxmlformats.org/officeDocument/2006/relationships/hyperlink" Target="http://en.wikipedia.org/wiki/Stack_(data_structure)"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urldefense.proofpoint.com/v2/url?u=http-3A__www-2D03.ibm.com_employment_us_&amp;d=CwMFaQ&amp;c=Sqcl0Ez6M0X8aeM67LKIiDJAXVeAw-YihVMNtXt-uEs&amp;r=TeRknqzDdOzzjOYcdiYalP-56krZXUvJ1inmykrQuIM&amp;m=MUFHTZ0ijfyPW_AxHQPrHnt18ipmEhLLoV5p8LbNJfg&amp;s=9m5l5ZpHbpNI1Q8_jQj583gljXT3GGbc4_f6z-1QJYU&amp;e=" TargetMode="Externa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mailto:bridget.watson@mytsp.net"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Session 8: Architecture</a:t>
            </a:r>
            <a:endParaRPr lang="en-US" dirty="0"/>
          </a:p>
        </p:txBody>
      </p:sp>
      <p:sp>
        <p:nvSpPr>
          <p:cNvPr id="7" name="Subtitle 6"/>
          <p:cNvSpPr>
            <a:spLocks noGrp="1"/>
          </p:cNvSpPr>
          <p:nvPr>
            <p:ph type="subTitle" idx="1"/>
          </p:nvPr>
        </p:nvSpPr>
        <p:spPr/>
        <p:txBody>
          <a:bodyPr/>
          <a:lstStyle/>
          <a:p>
            <a:r>
              <a:rPr lang="en-US" smtClean="0"/>
              <a:t>MIS 6311-501 Cyber Security Fundamentals</a:t>
            </a:r>
          </a:p>
          <a:p>
            <a:r>
              <a:rPr lang="en-US" smtClean="0"/>
              <a:t>Chris Davis</a:t>
            </a:r>
            <a:endParaRPr lang="en-US" dirty="0"/>
          </a:p>
        </p:txBody>
      </p:sp>
      <p:sp>
        <p:nvSpPr>
          <p:cNvPr id="14" name="Slide Number Placeholder 13"/>
          <p:cNvSpPr>
            <a:spLocks noGrp="1"/>
          </p:cNvSpPr>
          <p:nvPr>
            <p:ph type="sldNum" sz="quarter" idx="4294967295"/>
          </p:nvPr>
        </p:nvSpPr>
        <p:spPr>
          <a:xfrm>
            <a:off x="8534400" y="6511925"/>
            <a:ext cx="609600" cy="263525"/>
          </a:xfrm>
        </p:spPr>
        <p:txBody>
          <a:bodyPr/>
          <a:lstStyle/>
          <a:p>
            <a:fld id="{FB124A42-3BFC-4002-A422-5D3896DD5E41}" type="slidenum">
              <a:rPr lang="en-US" smtClean="0"/>
              <a:pPr/>
              <a:t>1</a:t>
            </a:fld>
            <a:endParaRPr lang="en-US" dirty="0"/>
          </a:p>
        </p:txBody>
      </p:sp>
    </p:spTree>
    <p:extLst>
      <p:ext uri="{BB962C8B-B14F-4D97-AF65-F5344CB8AC3E}">
        <p14:creationId xmlns:p14="http://schemas.microsoft.com/office/powerpoint/2010/main" val="7019220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mtClean="0"/>
              <a:t>VSAQ - Vendor Security Assessment Questionnaires</a:t>
            </a:r>
            <a:endParaRPr lang="en-US" dirty="0"/>
          </a:p>
        </p:txBody>
      </p:sp>
      <p:sp>
        <p:nvSpPr>
          <p:cNvPr id="7" name="Content Placeholder 6"/>
          <p:cNvSpPr>
            <a:spLocks noGrp="1"/>
          </p:cNvSpPr>
          <p:nvPr>
            <p:ph idx="1"/>
          </p:nvPr>
        </p:nvSpPr>
        <p:spPr/>
        <p:txBody>
          <a:bodyPr/>
          <a:lstStyle/>
          <a:p>
            <a:pPr marL="0" indent="0">
              <a:buNone/>
            </a:pPr>
            <a:r>
              <a:rPr lang="en-US" u="sng" dirty="0">
                <a:solidFill>
                  <a:srgbClr val="0000FF"/>
                </a:solidFill>
                <a:latin typeface="Segoe UI" panose="020B0502040204020203" pitchFamily="34" charset="0"/>
                <a:ea typeface="Calibri" panose="020F0502020204030204" pitchFamily="34" charset="0"/>
                <a:cs typeface="Times New Roman" panose="02020603050405020304" pitchFamily="18" charset="0"/>
                <a:hlinkClick r:id="rId2"/>
              </a:rPr>
              <a:t>https://</a:t>
            </a:r>
            <a:r>
              <a:rPr lang="en-US" u="sng" dirty="0" smtClean="0">
                <a:solidFill>
                  <a:srgbClr val="0000FF"/>
                </a:solidFill>
                <a:latin typeface="Segoe UI" panose="020B0502040204020203" pitchFamily="34" charset="0"/>
                <a:ea typeface="Calibri" panose="020F0502020204030204" pitchFamily="34" charset="0"/>
                <a:cs typeface="Times New Roman" panose="02020603050405020304" pitchFamily="18" charset="0"/>
                <a:hlinkClick r:id="rId2"/>
              </a:rPr>
              <a:t>github.com/google/vsaq</a:t>
            </a:r>
            <a:endParaRPr lang="en-US" u="sng" dirty="0" smtClean="0">
              <a:solidFill>
                <a:srgbClr val="0000FF"/>
              </a:solidFill>
              <a:latin typeface="Segoe UI" panose="020B0502040204020203" pitchFamily="34" charset="0"/>
              <a:ea typeface="Calibri" panose="020F0502020204030204" pitchFamily="34" charset="0"/>
              <a:cs typeface="Times New Roman" panose="02020603050405020304" pitchFamily="18" charset="0"/>
            </a:endParaRPr>
          </a:p>
          <a:p>
            <a:pPr marL="0" indent="0">
              <a:buNone/>
            </a:pPr>
            <a:r>
              <a:rPr lang="en-US" dirty="0">
                <a:hlinkClick r:id="rId3"/>
              </a:rPr>
              <a:t>https://</a:t>
            </a:r>
            <a:r>
              <a:rPr lang="en-US" dirty="0" smtClean="0">
                <a:hlinkClick r:id="rId3"/>
              </a:rPr>
              <a:t>vsaq-demo.withgoogle.com</a:t>
            </a:r>
            <a:r>
              <a:rPr lang="en-US" dirty="0" smtClean="0"/>
              <a:t> </a:t>
            </a:r>
            <a:endParaRPr lang="en-US" sz="40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a:p>
            <a:pPr marL="0" indent="0">
              <a:buNone/>
            </a:pPr>
            <a:r>
              <a:rPr lang="en-US" b="1" dirty="0"/>
              <a:t>VSAQ - Vendor Security Assessment Questionnaires</a:t>
            </a:r>
          </a:p>
          <a:p>
            <a:r>
              <a:rPr lang="en-US" dirty="0">
                <a:hlinkClick r:id="rId4"/>
              </a:rPr>
              <a:t>Web Application Security Questionnaire</a:t>
            </a:r>
            <a:endParaRPr lang="en-US" dirty="0"/>
          </a:p>
          <a:p>
            <a:r>
              <a:rPr lang="en-US" dirty="0">
                <a:hlinkClick r:id="rId5"/>
              </a:rPr>
              <a:t>Security &amp; Privacy Program Questionnaire</a:t>
            </a:r>
            <a:endParaRPr lang="en-US" dirty="0"/>
          </a:p>
          <a:p>
            <a:r>
              <a:rPr lang="en-US" dirty="0">
                <a:hlinkClick r:id="rId6"/>
              </a:rPr>
              <a:t>Infrastructure Security Questionnaire</a:t>
            </a:r>
            <a:endParaRPr lang="en-US" dirty="0"/>
          </a:p>
          <a:p>
            <a:r>
              <a:rPr lang="en-US" dirty="0">
                <a:hlinkClick r:id="rId7"/>
              </a:rPr>
              <a:t>Physical &amp; Datacenter Security Questionnaire</a:t>
            </a:r>
            <a:endParaRPr lang="en-US" dirty="0"/>
          </a:p>
          <a:p>
            <a:endParaRPr lang="en-US" dirty="0"/>
          </a:p>
        </p:txBody>
      </p:sp>
    </p:spTree>
    <p:extLst>
      <p:ext uri="{BB962C8B-B14F-4D97-AF65-F5344CB8AC3E}">
        <p14:creationId xmlns:p14="http://schemas.microsoft.com/office/powerpoint/2010/main" val="75436432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4"/>
          <p:cNvSpPr>
            <a:spLocks noGrp="1" noChangeArrowheads="1"/>
          </p:cNvSpPr>
          <p:nvPr>
            <p:ph type="title"/>
          </p:nvPr>
        </p:nvSpPr>
        <p:spPr/>
        <p:txBody>
          <a:bodyPr/>
          <a:lstStyle/>
          <a:p>
            <a:r>
              <a:rPr lang="en-US"/>
              <a:t>Security Architecture &amp; Models </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3330964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normAutofit/>
          </a:bodyPr>
          <a:lstStyle/>
          <a:p>
            <a:pPr eaLnBrk="1" hangingPunct="1"/>
            <a:r>
              <a:rPr lang="en-US" sz="4000" dirty="0" smtClean="0"/>
              <a:t>Terms we need to know</a:t>
            </a:r>
          </a:p>
        </p:txBody>
      </p:sp>
      <p:sp>
        <p:nvSpPr>
          <p:cNvPr id="58371" name="Rectangle 3"/>
          <p:cNvSpPr>
            <a:spLocks noGrp="1" noChangeArrowheads="1"/>
          </p:cNvSpPr>
          <p:nvPr>
            <p:ph idx="1"/>
          </p:nvPr>
        </p:nvSpPr>
        <p:spPr/>
        <p:txBody>
          <a:bodyPr/>
          <a:lstStyle/>
          <a:p>
            <a:pPr eaLnBrk="1" hangingPunct="1">
              <a:lnSpc>
                <a:spcPct val="90000"/>
              </a:lnSpc>
              <a:buFontTx/>
              <a:buNone/>
            </a:pPr>
            <a:r>
              <a:rPr lang="en-US" sz="2800" smtClean="0"/>
              <a:t>Before we move on to System specific security models (rather than the company security model from chapter 3) we need to know a couple terms</a:t>
            </a:r>
          </a:p>
          <a:p>
            <a:pPr eaLnBrk="1" hangingPunct="1">
              <a:lnSpc>
                <a:spcPct val="90000"/>
              </a:lnSpc>
            </a:pPr>
            <a:r>
              <a:rPr lang="en-US" sz="2800" smtClean="0"/>
              <a:t>Least privilege – a fundamental security concept. Someone should only have the absolutely minimum rights that they NEED to do their job.</a:t>
            </a:r>
          </a:p>
          <a:p>
            <a:pPr eaLnBrk="1" hangingPunct="1">
              <a:lnSpc>
                <a:spcPct val="90000"/>
              </a:lnSpc>
            </a:pPr>
            <a:r>
              <a:rPr lang="en-US" sz="2800" smtClean="0"/>
              <a:t>Multilevel security policy – security policies that prevent information from flowing from a high security level to a lower security level.</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405864500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B124A42-3BFC-4002-A422-5D3896DD5E41}" type="slidenum">
              <a:rPr lang="en-US" smtClean="0"/>
              <a:pPr/>
              <a:t>102</a:t>
            </a:fld>
            <a:endParaRPr lang="en-US" dirty="0"/>
          </a:p>
        </p:txBody>
      </p:sp>
      <p:sp>
        <p:nvSpPr>
          <p:cNvPr id="5" name="Title 4"/>
          <p:cNvSpPr>
            <a:spLocks noGrp="1"/>
          </p:cNvSpPr>
          <p:nvPr>
            <p:ph type="title"/>
          </p:nvPr>
        </p:nvSpPr>
        <p:spPr/>
        <p:txBody>
          <a:bodyPr/>
          <a:lstStyle/>
          <a:p>
            <a:r>
              <a:rPr lang="en-US" dirty="0"/>
              <a:t>State Machine Models </a:t>
            </a:r>
          </a:p>
        </p:txBody>
      </p:sp>
      <p:sp>
        <p:nvSpPr>
          <p:cNvPr id="6" name="Content Placeholder 5"/>
          <p:cNvSpPr>
            <a:spLocks noGrp="1"/>
          </p:cNvSpPr>
          <p:nvPr>
            <p:ph idx="1"/>
          </p:nvPr>
        </p:nvSpPr>
        <p:spPr/>
        <p:txBody>
          <a:bodyPr>
            <a:normAutofit fontScale="85000" lnSpcReduction="10000"/>
          </a:bodyPr>
          <a:lstStyle/>
          <a:p>
            <a:r>
              <a:rPr lang="en-US" dirty="0"/>
              <a:t>In state machine models, to verify the security of a system, the state is used, which means that all current permissions and all current instances of subjects accessing objects must be captured. </a:t>
            </a:r>
            <a:endParaRPr lang="en-US" dirty="0" smtClean="0"/>
          </a:p>
          <a:p>
            <a:r>
              <a:rPr lang="en-US" dirty="0" smtClean="0"/>
              <a:t>Maintaining </a:t>
            </a:r>
            <a:r>
              <a:rPr lang="en-US" dirty="0"/>
              <a:t>the state of a system deals with each subject’s association with objects. </a:t>
            </a:r>
            <a:endParaRPr lang="en-US" dirty="0" smtClean="0"/>
          </a:p>
          <a:p>
            <a:r>
              <a:rPr lang="en-US" dirty="0" smtClean="0"/>
              <a:t>If </a:t>
            </a:r>
            <a:r>
              <a:rPr lang="en-US" dirty="0"/>
              <a:t>the subjects can access objects only by means that are concurrent with the security policy, the system is secure. </a:t>
            </a:r>
            <a:endParaRPr lang="en-US" dirty="0" smtClean="0"/>
          </a:p>
          <a:p>
            <a:r>
              <a:rPr lang="en-US" dirty="0"/>
              <a:t>The developers of an operating system that will implement the state machine model need to look at all the different state transitions that are possible and assess whether a system that starts up in a secure state can be put into an insecure state by any of these events.</a:t>
            </a:r>
          </a:p>
        </p:txBody>
      </p:sp>
    </p:spTree>
    <p:extLst>
      <p:ext uri="{BB962C8B-B14F-4D97-AF65-F5344CB8AC3E}">
        <p14:creationId xmlns:p14="http://schemas.microsoft.com/office/powerpoint/2010/main" val="224375642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4" name="Rectangle 4"/>
          <p:cNvSpPr>
            <a:spLocks noGrp="1" noChangeArrowheads="1"/>
          </p:cNvSpPr>
          <p:nvPr>
            <p:ph type="ctrTitle"/>
          </p:nvPr>
        </p:nvSpPr>
        <p:spPr/>
        <p:txBody>
          <a:bodyPr/>
          <a:lstStyle/>
          <a:p>
            <a:r>
              <a:rPr lang="en-US" altLang="en-US"/>
              <a:t>Computer Architecture</a:t>
            </a:r>
            <a:endParaRPr lang="en-US"/>
          </a:p>
        </p:txBody>
      </p:sp>
      <p:sp>
        <p:nvSpPr>
          <p:cNvPr id="245765" name="Rectangle 5"/>
          <p:cNvSpPr>
            <a:spLocks noGrp="1" noChangeArrowheads="1"/>
          </p:cNvSpPr>
          <p:nvPr>
            <p:ph type="subTitle" idx="1"/>
          </p:nvPr>
        </p:nvSpPr>
        <p:spPr/>
        <p:txBody>
          <a:bodyPr/>
          <a:lstStyle/>
          <a:p>
            <a:endParaRPr lang="en-US"/>
          </a:p>
        </p:txBody>
      </p:sp>
    </p:spTree>
    <p:extLst>
      <p:ext uri="{BB962C8B-B14F-4D97-AF65-F5344CB8AC3E}">
        <p14:creationId xmlns:p14="http://schemas.microsoft.com/office/powerpoint/2010/main" val="254000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a:t>Don’t need to know this:</a:t>
            </a:r>
          </a:p>
        </p:txBody>
      </p:sp>
      <p:pic>
        <p:nvPicPr>
          <p:cNvPr id="356357" name="Picture 5" descr="hel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674889" y="455688"/>
            <a:ext cx="5565622" cy="66294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662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p:txBody>
          <a:bodyPr/>
          <a:lstStyle/>
          <a:p>
            <a:r>
              <a:rPr lang="en-US"/>
              <a:t>Computer Memory Hierarchy</a:t>
            </a:r>
          </a:p>
        </p:txBody>
      </p:sp>
      <p:grpSp>
        <p:nvGrpSpPr>
          <p:cNvPr id="363531" name="Group 11"/>
          <p:cNvGrpSpPr>
            <a:grpSpLocks/>
          </p:cNvGrpSpPr>
          <p:nvPr/>
        </p:nvGrpSpPr>
        <p:grpSpPr bwMode="auto">
          <a:xfrm>
            <a:off x="838200" y="1295400"/>
            <a:ext cx="5943600" cy="4572000"/>
            <a:chOff x="96" y="816"/>
            <a:chExt cx="3744" cy="2880"/>
          </a:xfrm>
        </p:grpSpPr>
        <p:sp>
          <p:nvSpPr>
            <p:cNvPr id="363524" name="AutoShape 4"/>
            <p:cNvSpPr>
              <a:spLocks noChangeArrowheads="1"/>
            </p:cNvSpPr>
            <p:nvPr/>
          </p:nvSpPr>
          <p:spPr bwMode="auto">
            <a:xfrm rot="-5400000">
              <a:off x="1656" y="696"/>
              <a:ext cx="624" cy="864"/>
            </a:xfrm>
            <a:prstGeom prst="leftArrowCallout">
              <a:avLst>
                <a:gd name="adj1" fmla="val 34615"/>
                <a:gd name="adj2" fmla="val 34615"/>
                <a:gd name="adj3" fmla="val 16667"/>
                <a:gd name="adj4" fmla="val 66667"/>
              </a:avLst>
            </a:pr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base">
                <a:spcBef>
                  <a:spcPct val="0"/>
                </a:spcBef>
                <a:spcAft>
                  <a:spcPct val="0"/>
                </a:spcAft>
              </a:pPr>
              <a:r>
                <a:rPr lang="en-US" sz="2400" smtClean="0">
                  <a:solidFill>
                    <a:srgbClr val="000000"/>
                  </a:solidFill>
                </a:rPr>
                <a:t>CPU</a:t>
              </a:r>
            </a:p>
          </p:txBody>
        </p:sp>
        <p:sp>
          <p:nvSpPr>
            <p:cNvPr id="363525" name="AutoShape 5"/>
            <p:cNvSpPr>
              <a:spLocks noChangeArrowheads="1"/>
            </p:cNvSpPr>
            <p:nvPr/>
          </p:nvSpPr>
          <p:spPr bwMode="auto">
            <a:xfrm rot="-5400000">
              <a:off x="1656" y="1080"/>
              <a:ext cx="624" cy="1440"/>
            </a:xfrm>
            <a:prstGeom prst="leftArrowCallout">
              <a:avLst>
                <a:gd name="adj1" fmla="val 57692"/>
                <a:gd name="adj2" fmla="val 57692"/>
                <a:gd name="adj3" fmla="val 16667"/>
                <a:gd name="adj4" fmla="val 66667"/>
              </a:avLst>
            </a:pr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base">
                <a:spcBef>
                  <a:spcPct val="0"/>
                </a:spcBef>
                <a:spcAft>
                  <a:spcPct val="0"/>
                </a:spcAft>
              </a:pPr>
              <a:r>
                <a:rPr lang="en-US" sz="2400" smtClean="0">
                  <a:solidFill>
                    <a:srgbClr val="000000"/>
                  </a:solidFill>
                </a:rPr>
                <a:t>CACHE</a:t>
              </a:r>
            </a:p>
          </p:txBody>
        </p:sp>
        <p:sp>
          <p:nvSpPr>
            <p:cNvPr id="363526" name="AutoShape 6"/>
            <p:cNvSpPr>
              <a:spLocks noChangeArrowheads="1"/>
            </p:cNvSpPr>
            <p:nvPr/>
          </p:nvSpPr>
          <p:spPr bwMode="auto">
            <a:xfrm rot="-5400000">
              <a:off x="1656" y="1176"/>
              <a:ext cx="624" cy="2592"/>
            </a:xfrm>
            <a:prstGeom prst="leftArrowCallout">
              <a:avLst>
                <a:gd name="adj1" fmla="val 103846"/>
                <a:gd name="adj2" fmla="val 103846"/>
                <a:gd name="adj3" fmla="val 16667"/>
                <a:gd name="adj4" fmla="val 66667"/>
              </a:avLst>
            </a:pr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base">
                <a:spcBef>
                  <a:spcPct val="0"/>
                </a:spcBef>
                <a:spcAft>
                  <a:spcPct val="0"/>
                </a:spcAft>
              </a:pPr>
              <a:r>
                <a:rPr lang="en-US" sz="2400" smtClean="0">
                  <a:solidFill>
                    <a:srgbClr val="000000"/>
                  </a:solidFill>
                </a:rPr>
                <a:t>PRIMARY MEMORY</a:t>
              </a:r>
            </a:p>
          </p:txBody>
        </p:sp>
        <p:sp>
          <p:nvSpPr>
            <p:cNvPr id="363527" name="Rectangle 7"/>
            <p:cNvSpPr>
              <a:spLocks noChangeArrowheads="1"/>
            </p:cNvSpPr>
            <p:nvPr/>
          </p:nvSpPr>
          <p:spPr bwMode="auto">
            <a:xfrm>
              <a:off x="96" y="2832"/>
              <a:ext cx="3744" cy="864"/>
            </a:xfrm>
            <a:prstGeom prst="rect">
              <a:avLst/>
            </a:pr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sz="2400" smtClean="0">
                  <a:solidFill>
                    <a:srgbClr val="000000"/>
                  </a:solidFill>
                </a:rPr>
                <a:t>SECONDARY MEMORY</a:t>
              </a:r>
            </a:p>
          </p:txBody>
        </p:sp>
      </p:grpSp>
      <p:sp>
        <p:nvSpPr>
          <p:cNvPr id="363528" name="Text Box 8"/>
          <p:cNvSpPr txBox="1">
            <a:spLocks noChangeArrowheads="1"/>
          </p:cNvSpPr>
          <p:nvPr/>
        </p:nvSpPr>
        <p:spPr bwMode="auto">
          <a:xfrm>
            <a:off x="5029200" y="2286000"/>
            <a:ext cx="2209800" cy="8223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sz="2400" smtClean="0">
                <a:solidFill>
                  <a:srgbClr val="000000"/>
                </a:solidFill>
              </a:rPr>
              <a:t>Almost always on chip</a:t>
            </a:r>
          </a:p>
        </p:txBody>
      </p:sp>
      <p:sp>
        <p:nvSpPr>
          <p:cNvPr id="363529" name="Text Box 9"/>
          <p:cNvSpPr txBox="1">
            <a:spLocks noChangeArrowheads="1"/>
          </p:cNvSpPr>
          <p:nvPr/>
        </p:nvSpPr>
        <p:spPr bwMode="auto">
          <a:xfrm>
            <a:off x="5943600" y="3276600"/>
            <a:ext cx="2667000" cy="8223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sz="2400" smtClean="0">
                <a:solidFill>
                  <a:srgbClr val="000000"/>
                </a:solidFill>
              </a:rPr>
              <a:t>Almost always on motherboard</a:t>
            </a:r>
          </a:p>
        </p:txBody>
      </p:sp>
      <p:sp>
        <p:nvSpPr>
          <p:cNvPr id="363530" name="Text Box 10"/>
          <p:cNvSpPr txBox="1">
            <a:spLocks noChangeArrowheads="1"/>
          </p:cNvSpPr>
          <p:nvPr/>
        </p:nvSpPr>
        <p:spPr bwMode="auto">
          <a:xfrm>
            <a:off x="6858000" y="4572000"/>
            <a:ext cx="2133600" cy="118745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sz="2400" smtClean="0">
                <a:solidFill>
                  <a:srgbClr val="000000"/>
                </a:solidFill>
              </a:rPr>
              <a:t>Hard drives, tape, external flash memory</a:t>
            </a:r>
          </a:p>
        </p:txBody>
      </p:sp>
    </p:spTree>
    <p:extLst>
      <p:ext uri="{BB962C8B-B14F-4D97-AF65-F5344CB8AC3E}">
        <p14:creationId xmlns:p14="http://schemas.microsoft.com/office/powerpoint/2010/main" val="2503805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0" name="Freeform 10"/>
          <p:cNvSpPr>
            <a:spLocks/>
          </p:cNvSpPr>
          <p:nvPr/>
        </p:nvSpPr>
        <p:spPr bwMode="auto">
          <a:xfrm>
            <a:off x="3857625" y="4938325"/>
            <a:ext cx="3898900" cy="876300"/>
          </a:xfrm>
          <a:custGeom>
            <a:avLst/>
            <a:gdLst>
              <a:gd name="T0" fmla="*/ 0 w 2456"/>
              <a:gd name="T1" fmla="*/ 552 h 552"/>
              <a:gd name="T2" fmla="*/ 48 w 2456"/>
              <a:gd name="T3" fmla="*/ 312 h 552"/>
              <a:gd name="T4" fmla="*/ 192 w 2456"/>
              <a:gd name="T5" fmla="*/ 168 h 552"/>
              <a:gd name="T6" fmla="*/ 432 w 2456"/>
              <a:gd name="T7" fmla="*/ 72 h 552"/>
              <a:gd name="T8" fmla="*/ 912 w 2456"/>
              <a:gd name="T9" fmla="*/ 24 h 552"/>
              <a:gd name="T10" fmla="*/ 1872 w 2456"/>
              <a:gd name="T11" fmla="*/ 24 h 552"/>
              <a:gd name="T12" fmla="*/ 2208 w 2456"/>
              <a:gd name="T13" fmla="*/ 24 h 552"/>
              <a:gd name="T14" fmla="*/ 2400 w 2456"/>
              <a:gd name="T15" fmla="*/ 168 h 552"/>
              <a:gd name="T16" fmla="*/ 2448 w 2456"/>
              <a:gd name="T17" fmla="*/ 360 h 552"/>
              <a:gd name="T18" fmla="*/ 2448 w 2456"/>
              <a:gd name="T19" fmla="*/ 552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6" h="552">
                <a:moveTo>
                  <a:pt x="0" y="552"/>
                </a:moveTo>
                <a:cubicBezTo>
                  <a:pt x="8" y="464"/>
                  <a:pt x="16" y="376"/>
                  <a:pt x="48" y="312"/>
                </a:cubicBezTo>
                <a:cubicBezTo>
                  <a:pt x="80" y="248"/>
                  <a:pt x="128" y="208"/>
                  <a:pt x="192" y="168"/>
                </a:cubicBezTo>
                <a:cubicBezTo>
                  <a:pt x="256" y="128"/>
                  <a:pt x="312" y="96"/>
                  <a:pt x="432" y="72"/>
                </a:cubicBezTo>
                <a:cubicBezTo>
                  <a:pt x="552" y="48"/>
                  <a:pt x="672" y="32"/>
                  <a:pt x="912" y="24"/>
                </a:cubicBezTo>
                <a:cubicBezTo>
                  <a:pt x="1152" y="16"/>
                  <a:pt x="1656" y="24"/>
                  <a:pt x="1872" y="24"/>
                </a:cubicBezTo>
                <a:cubicBezTo>
                  <a:pt x="2088" y="24"/>
                  <a:pt x="2120" y="0"/>
                  <a:pt x="2208" y="24"/>
                </a:cubicBezTo>
                <a:cubicBezTo>
                  <a:pt x="2296" y="48"/>
                  <a:pt x="2360" y="112"/>
                  <a:pt x="2400" y="168"/>
                </a:cubicBezTo>
                <a:cubicBezTo>
                  <a:pt x="2440" y="224"/>
                  <a:pt x="2440" y="296"/>
                  <a:pt x="2448" y="360"/>
                </a:cubicBezTo>
                <a:cubicBezTo>
                  <a:pt x="2456" y="424"/>
                  <a:pt x="2452" y="488"/>
                  <a:pt x="2448" y="552"/>
                </a:cubicBezTo>
              </a:path>
            </a:pathLst>
          </a:custGeom>
          <a:noFill/>
          <a:ln w="19050" cap="flat" cmpd="sng">
            <a:solidFill>
              <a:srgbClr val="000000"/>
            </a:solidFill>
            <a:prstDash val="dash"/>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spcBef>
                <a:spcPct val="0"/>
              </a:spcBef>
              <a:spcAft>
                <a:spcPct val="0"/>
              </a:spcAft>
            </a:pPr>
            <a:endParaRPr lang="en-US" sz="2400" smtClean="0">
              <a:solidFill>
                <a:srgbClr val="FFFFFF"/>
              </a:solidFill>
            </a:endParaRPr>
          </a:p>
        </p:txBody>
      </p:sp>
      <p:sp>
        <p:nvSpPr>
          <p:cNvPr id="276482" name="Rectangle 2"/>
          <p:cNvSpPr>
            <a:spLocks noGrp="1" noChangeArrowheads="1"/>
          </p:cNvSpPr>
          <p:nvPr>
            <p:ph type="title"/>
          </p:nvPr>
        </p:nvSpPr>
        <p:spPr/>
        <p:txBody>
          <a:bodyPr/>
          <a:lstStyle/>
          <a:p>
            <a:r>
              <a:rPr lang="en-US"/>
              <a:t>Memory Concepts</a:t>
            </a:r>
          </a:p>
        </p:txBody>
      </p:sp>
      <p:sp>
        <p:nvSpPr>
          <p:cNvPr id="276483" name="Rectangle 3"/>
          <p:cNvSpPr>
            <a:spLocks noGrp="1" noChangeArrowheads="1"/>
          </p:cNvSpPr>
          <p:nvPr>
            <p:ph type="body" idx="1"/>
          </p:nvPr>
        </p:nvSpPr>
        <p:spPr/>
        <p:txBody>
          <a:bodyPr>
            <a:normAutofit/>
          </a:bodyPr>
          <a:lstStyle/>
          <a:p>
            <a:r>
              <a:rPr lang="en-US" sz="2800" dirty="0"/>
              <a:t>Sequential vs. Non-sequential </a:t>
            </a:r>
          </a:p>
          <a:p>
            <a:pPr lvl="1"/>
            <a:r>
              <a:rPr lang="en-US" sz="2400" dirty="0"/>
              <a:t>E.g. magnetic tape  vs. hard disk</a:t>
            </a:r>
          </a:p>
          <a:p>
            <a:r>
              <a:rPr lang="en-US" sz="2800" dirty="0"/>
              <a:t>Volatile vs. Non-volatile</a:t>
            </a:r>
          </a:p>
          <a:p>
            <a:pPr lvl="1"/>
            <a:r>
              <a:rPr lang="en-US" sz="2400" dirty="0"/>
              <a:t>Volatile: looses memory on power off</a:t>
            </a:r>
          </a:p>
          <a:p>
            <a:pPr lvl="1"/>
            <a:r>
              <a:rPr lang="en-US" sz="2400" dirty="0"/>
              <a:t>Non-Volatile: retains memory on power off</a:t>
            </a:r>
          </a:p>
          <a:p>
            <a:r>
              <a:rPr lang="en-US" sz="2800" dirty="0"/>
              <a:t>Protection</a:t>
            </a:r>
          </a:p>
          <a:p>
            <a:pPr lvl="1"/>
            <a:r>
              <a:rPr lang="en-US" sz="2400" dirty="0"/>
              <a:t>Preventing one program from altering memory contents of another program</a:t>
            </a:r>
          </a:p>
          <a:p>
            <a:pPr lvl="1"/>
            <a:r>
              <a:rPr lang="en-US" sz="2400" dirty="0"/>
              <a:t>This is bad:</a:t>
            </a:r>
          </a:p>
          <a:p>
            <a:endParaRPr lang="en-US" sz="2800" dirty="0"/>
          </a:p>
        </p:txBody>
      </p:sp>
      <p:pic>
        <p:nvPicPr>
          <p:cNvPr id="276484" name="Picture 4" descr="BD18246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9225" y="5433625"/>
            <a:ext cx="1295400" cy="866775"/>
          </a:xfrm>
          <a:prstGeom prst="rect">
            <a:avLst/>
          </a:prstGeom>
          <a:noFill/>
          <a:extLst>
            <a:ext uri="{909E8E84-426E-40DD-AFC4-6F175D3DCCD1}">
              <a14:hiddenFill xmlns:a14="http://schemas.microsoft.com/office/drawing/2010/main">
                <a:solidFill>
                  <a:srgbClr val="FFFFFF"/>
                </a:solidFill>
              </a14:hiddenFill>
            </a:ext>
          </a:extLst>
        </p:spPr>
      </p:pic>
      <p:sp>
        <p:nvSpPr>
          <p:cNvPr id="276485" name="AutoShape 5"/>
          <p:cNvSpPr>
            <a:spLocks noChangeArrowheads="1"/>
          </p:cNvSpPr>
          <p:nvPr/>
        </p:nvSpPr>
        <p:spPr bwMode="auto">
          <a:xfrm>
            <a:off x="3171825" y="5814625"/>
            <a:ext cx="1976438" cy="539750"/>
          </a:xfrm>
          <a:prstGeom prst="rightArrowCallout">
            <a:avLst>
              <a:gd name="adj1" fmla="val 30593"/>
              <a:gd name="adj2" fmla="val 25000"/>
              <a:gd name="adj3" fmla="val 46603"/>
              <a:gd name="adj4" fmla="val 82894"/>
            </a:avLst>
          </a:prstGeom>
          <a:solidFill>
            <a:srgbClr val="FF99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lang="en-US" sz="1600" smtClean="0">
                <a:solidFill>
                  <a:srgbClr val="000000"/>
                </a:solidFill>
              </a:rPr>
              <a:t>Evil Program</a:t>
            </a:r>
          </a:p>
        </p:txBody>
      </p:sp>
      <p:sp>
        <p:nvSpPr>
          <p:cNvPr id="276486" name="AutoShape 6"/>
          <p:cNvSpPr>
            <a:spLocks noChangeArrowheads="1"/>
          </p:cNvSpPr>
          <p:nvPr/>
        </p:nvSpPr>
        <p:spPr bwMode="auto">
          <a:xfrm flipH="1">
            <a:off x="6524625" y="5814625"/>
            <a:ext cx="1976438" cy="539750"/>
          </a:xfrm>
          <a:prstGeom prst="rightArrowCallout">
            <a:avLst>
              <a:gd name="adj1" fmla="val 30593"/>
              <a:gd name="adj2" fmla="val 25000"/>
              <a:gd name="adj3" fmla="val 46603"/>
              <a:gd name="adj4" fmla="val 82894"/>
            </a:avLst>
          </a:prstGeom>
          <a:solidFill>
            <a:srgbClr val="99FF66"/>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lang="en-US" sz="1600" smtClean="0">
                <a:solidFill>
                  <a:srgbClr val="000000"/>
                </a:solidFill>
              </a:rPr>
              <a:t>Trusted Program</a:t>
            </a:r>
          </a:p>
        </p:txBody>
      </p:sp>
      <p:sp>
        <p:nvSpPr>
          <p:cNvPr id="276487" name="AutoShape 7"/>
          <p:cNvSpPr>
            <a:spLocks noChangeArrowheads="1"/>
          </p:cNvSpPr>
          <p:nvPr/>
        </p:nvSpPr>
        <p:spPr bwMode="auto">
          <a:xfrm rot="15779147">
            <a:off x="3781425" y="4976425"/>
            <a:ext cx="1219200" cy="1219200"/>
          </a:xfrm>
          <a:custGeom>
            <a:avLst/>
            <a:gdLst>
              <a:gd name="G0" fmla="+- 444290 0 0"/>
              <a:gd name="G1" fmla="+- -5605784 0 0"/>
              <a:gd name="G2" fmla="+- 444290 0 -5605784"/>
              <a:gd name="G3" fmla="+- 10800 0 0"/>
              <a:gd name="G4" fmla="+- 0 0 444290"/>
              <a:gd name="T0" fmla="*/ 360 256 1"/>
              <a:gd name="T1" fmla="*/ 0 256 1"/>
              <a:gd name="G5" fmla="+- G2 T0 T1"/>
              <a:gd name="G6" fmla="?: G2 G2 G5"/>
              <a:gd name="G7" fmla="+- 0 0 G6"/>
              <a:gd name="G8" fmla="+- 7031 0 0"/>
              <a:gd name="G9" fmla="+- 0 0 -5605784"/>
              <a:gd name="G10" fmla="+- 7031 0 2700"/>
              <a:gd name="G11" fmla="cos G10 444290"/>
              <a:gd name="G12" fmla="sin G10 444290"/>
              <a:gd name="G13" fmla="cos 13500 444290"/>
              <a:gd name="G14" fmla="sin 13500 444290"/>
              <a:gd name="G15" fmla="+- G11 10800 0"/>
              <a:gd name="G16" fmla="+- G12 10800 0"/>
              <a:gd name="G17" fmla="+- G13 10800 0"/>
              <a:gd name="G18" fmla="+- G14 10800 0"/>
              <a:gd name="G19" fmla="*/ 7031 1 2"/>
              <a:gd name="G20" fmla="+- G19 5400 0"/>
              <a:gd name="G21" fmla="cos G20 444290"/>
              <a:gd name="G22" fmla="sin G20 444290"/>
              <a:gd name="G23" fmla="+- G21 10800 0"/>
              <a:gd name="G24" fmla="+- G12 G23 G22"/>
              <a:gd name="G25" fmla="+- G22 G23 G11"/>
              <a:gd name="G26" fmla="cos 10800 444290"/>
              <a:gd name="G27" fmla="sin 10800 444290"/>
              <a:gd name="G28" fmla="cos 7031 444290"/>
              <a:gd name="G29" fmla="sin 7031 444290"/>
              <a:gd name="G30" fmla="+- G26 10800 0"/>
              <a:gd name="G31" fmla="+- G27 10800 0"/>
              <a:gd name="G32" fmla="+- G28 10800 0"/>
              <a:gd name="G33" fmla="+- G29 10800 0"/>
              <a:gd name="G34" fmla="+- G19 5400 0"/>
              <a:gd name="G35" fmla="cos G34 -5605784"/>
              <a:gd name="G36" fmla="sin G34 -5605784"/>
              <a:gd name="G37" fmla="+/ -5605784 444290 2"/>
              <a:gd name="T2" fmla="*/ 180 256 1"/>
              <a:gd name="T3" fmla="*/ 0 256 1"/>
              <a:gd name="G38" fmla="+- G37 T2 T3"/>
              <a:gd name="G39" fmla="?: G2 G37 G38"/>
              <a:gd name="G40" fmla="cos 10800 G39"/>
              <a:gd name="G41" fmla="sin 10800 G39"/>
              <a:gd name="G42" fmla="cos 7031 G39"/>
              <a:gd name="G43" fmla="sin 7031 G39"/>
              <a:gd name="G44" fmla="+- G40 10800 0"/>
              <a:gd name="G45" fmla="+- G41 10800 0"/>
              <a:gd name="G46" fmla="+- G42 10800 0"/>
              <a:gd name="G47" fmla="+- G43 10800 0"/>
              <a:gd name="G48" fmla="+- G35 10800 0"/>
              <a:gd name="G49" fmla="+- G36 10800 0"/>
              <a:gd name="T4" fmla="*/ 19148 w 21600"/>
              <a:gd name="T5" fmla="*/ 3947 h 21600"/>
              <a:gd name="T6" fmla="*/ 11493 w 21600"/>
              <a:gd name="T7" fmla="*/ 1911 h 21600"/>
              <a:gd name="T8" fmla="*/ 16234 w 21600"/>
              <a:gd name="T9" fmla="*/ 6339 h 21600"/>
              <a:gd name="T10" fmla="*/ 24205 w 21600"/>
              <a:gd name="T11" fmla="*/ 12393 h 21600"/>
              <a:gd name="T12" fmla="*/ 19112 w 21600"/>
              <a:gd name="T13" fmla="*/ 16405 h 21600"/>
              <a:gd name="T14" fmla="*/ 15100 w 21600"/>
              <a:gd name="T15" fmla="*/ 11311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7781" y="11629"/>
                </a:moveTo>
                <a:cubicBezTo>
                  <a:pt x="17814" y="11354"/>
                  <a:pt x="17831" y="11077"/>
                  <a:pt x="17831" y="10800"/>
                </a:cubicBezTo>
                <a:cubicBezTo>
                  <a:pt x="17831" y="7129"/>
                  <a:pt x="15006" y="4075"/>
                  <a:pt x="11347" y="3790"/>
                </a:cubicBezTo>
                <a:lnTo>
                  <a:pt x="11640" y="32"/>
                </a:lnTo>
                <a:cubicBezTo>
                  <a:pt x="17261" y="471"/>
                  <a:pt x="21600" y="5161"/>
                  <a:pt x="21600" y="10800"/>
                </a:cubicBezTo>
                <a:cubicBezTo>
                  <a:pt x="21600" y="11226"/>
                  <a:pt x="21574" y="11651"/>
                  <a:pt x="21524" y="12074"/>
                </a:cubicBezTo>
                <a:lnTo>
                  <a:pt x="24205" y="12393"/>
                </a:lnTo>
                <a:lnTo>
                  <a:pt x="19112" y="16405"/>
                </a:lnTo>
                <a:lnTo>
                  <a:pt x="15100" y="11311"/>
                </a:lnTo>
                <a:lnTo>
                  <a:pt x="17781" y="11629"/>
                </a:lnTo>
                <a:close/>
              </a:path>
            </a:pathLst>
          </a:cu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smtClean="0">
              <a:solidFill>
                <a:srgbClr val="FFFFFF"/>
              </a:solidFill>
            </a:endParaRPr>
          </a:p>
        </p:txBody>
      </p:sp>
      <p:sp>
        <p:nvSpPr>
          <p:cNvPr id="276488" name="AutoShape 8"/>
          <p:cNvSpPr>
            <a:spLocks noChangeArrowheads="1"/>
          </p:cNvSpPr>
          <p:nvPr/>
        </p:nvSpPr>
        <p:spPr bwMode="auto">
          <a:xfrm rot="21179147">
            <a:off x="6600825" y="4824025"/>
            <a:ext cx="1219200" cy="1219200"/>
          </a:xfrm>
          <a:custGeom>
            <a:avLst/>
            <a:gdLst>
              <a:gd name="G0" fmla="+- -29025 0 0"/>
              <a:gd name="G1" fmla="+- -5605784 0 0"/>
              <a:gd name="G2" fmla="+- -29025 0 -5605784"/>
              <a:gd name="G3" fmla="+- 10800 0 0"/>
              <a:gd name="G4" fmla="+- 0 0 -29025"/>
              <a:gd name="T0" fmla="*/ 360 256 1"/>
              <a:gd name="T1" fmla="*/ 0 256 1"/>
              <a:gd name="G5" fmla="+- G2 T0 T1"/>
              <a:gd name="G6" fmla="?: G2 G2 G5"/>
              <a:gd name="G7" fmla="+- 0 0 G6"/>
              <a:gd name="G8" fmla="+- 7374 0 0"/>
              <a:gd name="G9" fmla="+- 0 0 -5605784"/>
              <a:gd name="G10" fmla="+- 7374 0 2700"/>
              <a:gd name="G11" fmla="cos G10 -29025"/>
              <a:gd name="G12" fmla="sin G10 -29025"/>
              <a:gd name="G13" fmla="cos 13500 -29025"/>
              <a:gd name="G14" fmla="sin 13500 -29025"/>
              <a:gd name="G15" fmla="+- G11 10800 0"/>
              <a:gd name="G16" fmla="+- G12 10800 0"/>
              <a:gd name="G17" fmla="+- G13 10800 0"/>
              <a:gd name="G18" fmla="+- G14 10800 0"/>
              <a:gd name="G19" fmla="*/ 7374 1 2"/>
              <a:gd name="G20" fmla="+- G19 5400 0"/>
              <a:gd name="G21" fmla="cos G20 -29025"/>
              <a:gd name="G22" fmla="sin G20 -29025"/>
              <a:gd name="G23" fmla="+- G21 10800 0"/>
              <a:gd name="G24" fmla="+- G12 G23 G22"/>
              <a:gd name="G25" fmla="+- G22 G23 G11"/>
              <a:gd name="G26" fmla="cos 10800 -29025"/>
              <a:gd name="G27" fmla="sin 10800 -29025"/>
              <a:gd name="G28" fmla="cos 7374 -29025"/>
              <a:gd name="G29" fmla="sin 7374 -29025"/>
              <a:gd name="G30" fmla="+- G26 10800 0"/>
              <a:gd name="G31" fmla="+- G27 10800 0"/>
              <a:gd name="G32" fmla="+- G28 10800 0"/>
              <a:gd name="G33" fmla="+- G29 10800 0"/>
              <a:gd name="G34" fmla="+- G19 5400 0"/>
              <a:gd name="G35" fmla="cos G34 -5605784"/>
              <a:gd name="G36" fmla="sin G34 -5605784"/>
              <a:gd name="G37" fmla="+/ -5605784 -29025 2"/>
              <a:gd name="T2" fmla="*/ 180 256 1"/>
              <a:gd name="T3" fmla="*/ 0 256 1"/>
              <a:gd name="G38" fmla="+- G37 T2 T3"/>
              <a:gd name="G39" fmla="?: G2 G37 G38"/>
              <a:gd name="G40" fmla="cos 10800 G39"/>
              <a:gd name="G41" fmla="sin 10800 G39"/>
              <a:gd name="G42" fmla="cos 7374 G39"/>
              <a:gd name="G43" fmla="sin 7374 G39"/>
              <a:gd name="G44" fmla="+- G40 10800 0"/>
              <a:gd name="G45" fmla="+- G41 10800 0"/>
              <a:gd name="G46" fmla="+- G42 10800 0"/>
              <a:gd name="G47" fmla="+- G43 10800 0"/>
              <a:gd name="G48" fmla="+- G35 10800 0"/>
              <a:gd name="G49" fmla="+- G36 10800 0"/>
              <a:gd name="T4" fmla="*/ 18699 w 21600"/>
              <a:gd name="T5" fmla="*/ 3435 h 21600"/>
              <a:gd name="T6" fmla="*/ 11507 w 21600"/>
              <a:gd name="T7" fmla="*/ 1740 h 21600"/>
              <a:gd name="T8" fmla="*/ 16193 w 21600"/>
              <a:gd name="T9" fmla="*/ 5771 h 21600"/>
              <a:gd name="T10" fmla="*/ 24299 w 21600"/>
              <a:gd name="T11" fmla="*/ 10695 h 21600"/>
              <a:gd name="T12" fmla="*/ 19920 w 21600"/>
              <a:gd name="T13" fmla="*/ 15142 h 21600"/>
              <a:gd name="T14" fmla="*/ 15473 w 21600"/>
              <a:gd name="T15" fmla="*/ 10763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173" y="10743"/>
                </a:moveTo>
                <a:cubicBezTo>
                  <a:pt x="18144" y="6914"/>
                  <a:pt x="15190" y="3746"/>
                  <a:pt x="11373" y="3448"/>
                </a:cubicBezTo>
                <a:lnTo>
                  <a:pt x="11640" y="32"/>
                </a:lnTo>
                <a:cubicBezTo>
                  <a:pt x="17230" y="468"/>
                  <a:pt x="21556" y="5109"/>
                  <a:pt x="21599" y="10716"/>
                </a:cubicBezTo>
                <a:lnTo>
                  <a:pt x="24299" y="10695"/>
                </a:lnTo>
                <a:lnTo>
                  <a:pt x="19920" y="15142"/>
                </a:lnTo>
                <a:lnTo>
                  <a:pt x="15473" y="10763"/>
                </a:lnTo>
                <a:lnTo>
                  <a:pt x="18173" y="10743"/>
                </a:lnTo>
                <a:close/>
              </a:path>
            </a:pathLst>
          </a:cu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smtClean="0">
              <a:solidFill>
                <a:srgbClr val="FFFFFF"/>
              </a:solidFill>
            </a:endParaRPr>
          </a:p>
        </p:txBody>
      </p:sp>
      <p:sp>
        <p:nvSpPr>
          <p:cNvPr id="276489" name="Rectangle 9"/>
          <p:cNvSpPr>
            <a:spLocks noChangeArrowheads="1"/>
          </p:cNvSpPr>
          <p:nvPr/>
        </p:nvSpPr>
        <p:spPr bwMode="auto">
          <a:xfrm>
            <a:off x="4914900" y="4671625"/>
            <a:ext cx="1838325" cy="612775"/>
          </a:xfrm>
          <a:prstGeom prst="rect">
            <a:avLst/>
          </a:pr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spcBef>
                <a:spcPct val="0"/>
              </a:spcBef>
              <a:spcAft>
                <a:spcPct val="0"/>
              </a:spcAft>
            </a:pPr>
            <a:r>
              <a:rPr lang="en-US" sz="1600" dirty="0" smtClean="0">
                <a:solidFill>
                  <a:srgbClr val="000000"/>
                </a:solidFill>
              </a:rPr>
              <a:t>Thanks! I’ll just borrow this…</a:t>
            </a:r>
          </a:p>
        </p:txBody>
      </p:sp>
    </p:spTree>
    <p:extLst>
      <p:ext uri="{BB962C8B-B14F-4D97-AF65-F5344CB8AC3E}">
        <p14:creationId xmlns:p14="http://schemas.microsoft.com/office/powerpoint/2010/main" val="2759166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p:txBody>
          <a:bodyPr/>
          <a:lstStyle/>
          <a:p>
            <a:r>
              <a:rPr lang="en-US"/>
              <a:t>Memory Types</a:t>
            </a:r>
          </a:p>
        </p:txBody>
      </p:sp>
      <p:sp>
        <p:nvSpPr>
          <p:cNvPr id="274435" name="Rectangle 3"/>
          <p:cNvSpPr>
            <a:spLocks noGrp="1" noChangeArrowheads="1"/>
          </p:cNvSpPr>
          <p:nvPr>
            <p:ph type="body" idx="1"/>
          </p:nvPr>
        </p:nvSpPr>
        <p:spPr/>
        <p:txBody>
          <a:bodyPr>
            <a:normAutofit lnSpcReduction="10000"/>
          </a:bodyPr>
          <a:lstStyle/>
          <a:p>
            <a:pPr>
              <a:lnSpc>
                <a:spcPct val="80000"/>
              </a:lnSpc>
            </a:pPr>
            <a:r>
              <a:rPr lang="en-US" sz="2000"/>
              <a:t>Cache Memory</a:t>
            </a:r>
          </a:p>
          <a:p>
            <a:pPr lvl="1">
              <a:lnSpc>
                <a:spcPct val="80000"/>
              </a:lnSpc>
            </a:pPr>
            <a:r>
              <a:rPr lang="en-US" sz="1800"/>
              <a:t>Temporarily holds instructions and data from primary memory that are likely to be used next</a:t>
            </a:r>
          </a:p>
          <a:p>
            <a:pPr>
              <a:lnSpc>
                <a:spcPct val="80000"/>
              </a:lnSpc>
            </a:pPr>
            <a:r>
              <a:rPr lang="en-US" sz="2000"/>
              <a:t>Random Access Memory (RAM)</a:t>
            </a:r>
          </a:p>
          <a:p>
            <a:pPr lvl="1">
              <a:lnSpc>
                <a:spcPct val="80000"/>
              </a:lnSpc>
            </a:pPr>
            <a:r>
              <a:rPr lang="en-US" sz="1800"/>
              <a:t>Addressable</a:t>
            </a:r>
          </a:p>
          <a:p>
            <a:pPr lvl="1">
              <a:lnSpc>
                <a:spcPct val="80000"/>
              </a:lnSpc>
            </a:pPr>
            <a:r>
              <a:rPr lang="en-US" sz="1800"/>
              <a:t>Stored data can be altered</a:t>
            </a:r>
          </a:p>
          <a:p>
            <a:pPr lvl="1">
              <a:lnSpc>
                <a:spcPct val="80000"/>
              </a:lnSpc>
            </a:pPr>
            <a:r>
              <a:rPr lang="en-US" sz="1800"/>
              <a:t>Volatile </a:t>
            </a:r>
          </a:p>
          <a:p>
            <a:pPr>
              <a:lnSpc>
                <a:spcPct val="80000"/>
              </a:lnSpc>
            </a:pPr>
            <a:r>
              <a:rPr lang="en-US" sz="2000"/>
              <a:t>Read Only Memory (ROM)</a:t>
            </a:r>
          </a:p>
          <a:p>
            <a:pPr lvl="1">
              <a:lnSpc>
                <a:spcPct val="80000"/>
              </a:lnSpc>
            </a:pPr>
            <a:r>
              <a:rPr lang="en-US" sz="1800"/>
              <a:t>Most </a:t>
            </a:r>
            <a:r>
              <a:rPr lang="en-US" sz="1800" u="sng"/>
              <a:t>cannot</a:t>
            </a:r>
            <a:r>
              <a:rPr lang="en-US" sz="1800"/>
              <a:t> be altered</a:t>
            </a:r>
          </a:p>
          <a:p>
            <a:pPr lvl="2">
              <a:lnSpc>
                <a:spcPct val="80000"/>
              </a:lnSpc>
            </a:pPr>
            <a:r>
              <a:rPr lang="en-US" sz="1600"/>
              <a:t>E.g. Fusible links and ROM set in fabrication masks</a:t>
            </a:r>
          </a:p>
          <a:p>
            <a:pPr lvl="1">
              <a:lnSpc>
                <a:spcPct val="80000"/>
              </a:lnSpc>
            </a:pPr>
            <a:r>
              <a:rPr lang="en-US" sz="1800"/>
              <a:t>Some </a:t>
            </a:r>
            <a:r>
              <a:rPr lang="en-US" sz="1800" u="sng"/>
              <a:t>can</a:t>
            </a:r>
            <a:r>
              <a:rPr lang="en-US" sz="1800"/>
              <a:t> be altered</a:t>
            </a:r>
          </a:p>
          <a:p>
            <a:pPr lvl="2">
              <a:lnSpc>
                <a:spcPct val="80000"/>
              </a:lnSpc>
            </a:pPr>
            <a:r>
              <a:rPr lang="en-US" sz="1600"/>
              <a:t>EPROM, EAROM, EEPROM, Flash, others</a:t>
            </a:r>
          </a:p>
          <a:p>
            <a:pPr lvl="2">
              <a:lnSpc>
                <a:spcPct val="80000"/>
              </a:lnSpc>
            </a:pPr>
            <a:r>
              <a:rPr lang="en-US" sz="1600"/>
              <a:t>Most have the letter “e” in front… stands for electronic… suggesting that it can be altered ‘somehow’</a:t>
            </a:r>
          </a:p>
          <a:p>
            <a:pPr>
              <a:lnSpc>
                <a:spcPct val="80000"/>
              </a:lnSpc>
            </a:pPr>
            <a:r>
              <a:rPr lang="en-US" sz="2000"/>
              <a:t>Programmable Logic Device (PLD)</a:t>
            </a:r>
          </a:p>
          <a:p>
            <a:pPr lvl="1">
              <a:lnSpc>
                <a:spcPct val="80000"/>
              </a:lnSpc>
            </a:pPr>
            <a:r>
              <a:rPr lang="en-US" sz="1800"/>
              <a:t>ROM (Read Only Memory), PAL (Programmable Array Logic), CPLD (Complex Programmable Logic Device), FPGA (Field Programmable  Gate Array) </a:t>
            </a:r>
          </a:p>
          <a:p>
            <a:pPr lvl="1">
              <a:lnSpc>
                <a:spcPct val="80000"/>
              </a:lnSpc>
            </a:pPr>
            <a:r>
              <a:rPr lang="en-US" sz="1800"/>
              <a:t>Permanent (Fusible links and ROM set in fabrication masks)</a:t>
            </a:r>
          </a:p>
          <a:p>
            <a:pPr lvl="1">
              <a:lnSpc>
                <a:spcPct val="80000"/>
              </a:lnSpc>
            </a:pPr>
            <a:r>
              <a:rPr lang="en-US" sz="1800"/>
              <a:t>Or… Volatile (SRAM latches to turn a MOS transistor on or off) </a:t>
            </a:r>
          </a:p>
          <a:p>
            <a:pPr>
              <a:lnSpc>
                <a:spcPct val="80000"/>
              </a:lnSpc>
            </a:pPr>
            <a:r>
              <a:rPr lang="en-US" sz="2000"/>
              <a:t>Write Once Read Memory</a:t>
            </a:r>
          </a:p>
        </p:txBody>
      </p:sp>
    </p:spTree>
    <p:extLst>
      <p:ext uri="{BB962C8B-B14F-4D97-AF65-F5344CB8AC3E}">
        <p14:creationId xmlns:p14="http://schemas.microsoft.com/office/powerpoint/2010/main" val="4025612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r>
              <a:rPr lang="en-US"/>
              <a:t>Storage Devices</a:t>
            </a:r>
          </a:p>
        </p:txBody>
      </p:sp>
      <p:sp>
        <p:nvSpPr>
          <p:cNvPr id="275459" name="Rectangle 3"/>
          <p:cNvSpPr>
            <a:spLocks noGrp="1" noChangeArrowheads="1"/>
          </p:cNvSpPr>
          <p:nvPr>
            <p:ph type="body" idx="1"/>
          </p:nvPr>
        </p:nvSpPr>
        <p:spPr/>
        <p:txBody>
          <a:bodyPr>
            <a:normAutofit fontScale="92500" lnSpcReduction="20000"/>
          </a:bodyPr>
          <a:lstStyle/>
          <a:p>
            <a:pPr>
              <a:lnSpc>
                <a:spcPct val="90000"/>
              </a:lnSpc>
            </a:pPr>
            <a:r>
              <a:rPr lang="en-US"/>
              <a:t>Real or </a:t>
            </a:r>
            <a:r>
              <a:rPr lang="en-US" i="1"/>
              <a:t>Primary</a:t>
            </a:r>
            <a:r>
              <a:rPr lang="en-US"/>
              <a:t> memory</a:t>
            </a:r>
          </a:p>
          <a:p>
            <a:pPr lvl="1">
              <a:lnSpc>
                <a:spcPct val="90000"/>
              </a:lnSpc>
            </a:pPr>
            <a:r>
              <a:rPr lang="en-US"/>
              <a:t>Directly accessible by the CPU</a:t>
            </a:r>
          </a:p>
          <a:p>
            <a:pPr lvl="1">
              <a:lnSpc>
                <a:spcPct val="90000"/>
              </a:lnSpc>
            </a:pPr>
            <a:r>
              <a:rPr lang="en-US"/>
              <a:t>Memory you would typically find on the same motherboard as the CPU</a:t>
            </a:r>
          </a:p>
          <a:p>
            <a:pPr lvl="1">
              <a:lnSpc>
                <a:spcPct val="90000"/>
              </a:lnSpc>
            </a:pPr>
            <a:r>
              <a:rPr lang="en-US"/>
              <a:t>Some form of RAM, DRAM, EDO RAM, SDRAM, DDR SDRAM, BEDO DRAM</a:t>
            </a:r>
          </a:p>
          <a:p>
            <a:pPr>
              <a:lnSpc>
                <a:spcPct val="90000"/>
              </a:lnSpc>
            </a:pPr>
            <a:r>
              <a:rPr lang="en-US"/>
              <a:t>Secondary Memory</a:t>
            </a:r>
          </a:p>
          <a:p>
            <a:pPr lvl="1">
              <a:lnSpc>
                <a:spcPct val="90000"/>
              </a:lnSpc>
            </a:pPr>
            <a:r>
              <a:rPr lang="en-US"/>
              <a:t>E.g. magnetic disks (hard drive)</a:t>
            </a:r>
          </a:p>
          <a:p>
            <a:pPr lvl="1">
              <a:lnSpc>
                <a:spcPct val="90000"/>
              </a:lnSpc>
            </a:pPr>
            <a:r>
              <a:rPr lang="en-US"/>
              <a:t>Provides non-volatile storage – meaning it survives power off</a:t>
            </a:r>
          </a:p>
          <a:p>
            <a:pPr>
              <a:lnSpc>
                <a:spcPct val="90000"/>
              </a:lnSpc>
            </a:pPr>
            <a:r>
              <a:rPr lang="en-US"/>
              <a:t>Virtual Memory</a:t>
            </a:r>
          </a:p>
          <a:p>
            <a:pPr lvl="1">
              <a:lnSpc>
                <a:spcPct val="90000"/>
              </a:lnSpc>
            </a:pPr>
            <a:r>
              <a:rPr lang="en-US"/>
              <a:t>Extends apparent size of RAM</a:t>
            </a:r>
          </a:p>
          <a:p>
            <a:pPr lvl="1">
              <a:lnSpc>
                <a:spcPct val="90000"/>
              </a:lnSpc>
            </a:pPr>
            <a:r>
              <a:rPr lang="en-US"/>
              <a:t>Often in Secondary Memory</a:t>
            </a:r>
          </a:p>
          <a:p>
            <a:pPr lvl="1">
              <a:lnSpc>
                <a:spcPct val="90000"/>
              </a:lnSpc>
            </a:pPr>
            <a:r>
              <a:rPr lang="en-US"/>
              <a:t>E.g. Swap, Paging file</a:t>
            </a:r>
          </a:p>
        </p:txBody>
      </p:sp>
    </p:spTree>
    <p:extLst>
      <p:ext uri="{BB962C8B-B14F-4D97-AF65-F5344CB8AC3E}">
        <p14:creationId xmlns:p14="http://schemas.microsoft.com/office/powerpoint/2010/main" val="2656408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7543" name="Group 39"/>
          <p:cNvGrpSpPr>
            <a:grpSpLocks/>
          </p:cNvGrpSpPr>
          <p:nvPr/>
        </p:nvGrpSpPr>
        <p:grpSpPr bwMode="auto">
          <a:xfrm>
            <a:off x="1371600" y="2209800"/>
            <a:ext cx="3505200" cy="3067050"/>
            <a:chOff x="1632" y="1344"/>
            <a:chExt cx="2208" cy="1932"/>
          </a:xfrm>
        </p:grpSpPr>
        <p:grpSp>
          <p:nvGrpSpPr>
            <p:cNvPr id="277539" name="Group 35"/>
            <p:cNvGrpSpPr>
              <a:grpSpLocks/>
            </p:cNvGrpSpPr>
            <p:nvPr/>
          </p:nvGrpSpPr>
          <p:grpSpPr bwMode="auto">
            <a:xfrm>
              <a:off x="1632" y="1344"/>
              <a:ext cx="2208" cy="1932"/>
              <a:chOff x="1680" y="1284"/>
              <a:chExt cx="1854" cy="1596"/>
            </a:xfrm>
          </p:grpSpPr>
          <p:sp>
            <p:nvSpPr>
              <p:cNvPr id="277535" name="AutoShape 31"/>
              <p:cNvSpPr>
                <a:spLocks noChangeArrowheads="1"/>
              </p:cNvSpPr>
              <p:nvPr/>
            </p:nvSpPr>
            <p:spPr bwMode="auto">
              <a:xfrm>
                <a:off x="1680" y="1296"/>
                <a:ext cx="1632" cy="1584"/>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4063 0 0"/>
                  <a:gd name="G9" fmla="+- 0 0 -11796480"/>
                  <a:gd name="G10" fmla="+- 4063 0 2700"/>
                  <a:gd name="G11" fmla="cos G10 0"/>
                  <a:gd name="G12" fmla="sin G10 0"/>
                  <a:gd name="G13" fmla="cos 13500 0"/>
                  <a:gd name="G14" fmla="sin 13500 0"/>
                  <a:gd name="G15" fmla="+- G11 10800 0"/>
                  <a:gd name="G16" fmla="+- G12 10800 0"/>
                  <a:gd name="G17" fmla="+- G13 10800 0"/>
                  <a:gd name="G18" fmla="+- G14 10800 0"/>
                  <a:gd name="G19" fmla="*/ 4063 1 2"/>
                  <a:gd name="G20" fmla="+- G19 5400 0"/>
                  <a:gd name="G21" fmla="cos G20 0"/>
                  <a:gd name="G22" fmla="sin G20 0"/>
                  <a:gd name="G23" fmla="+- G21 10800 0"/>
                  <a:gd name="G24" fmla="+- G12 G23 G22"/>
                  <a:gd name="G25" fmla="+- G22 G23 G11"/>
                  <a:gd name="G26" fmla="cos 10800 0"/>
                  <a:gd name="G27" fmla="sin 10800 0"/>
                  <a:gd name="G28" fmla="cos 4063 0"/>
                  <a:gd name="G29" fmla="sin 4063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4063 G39"/>
                  <a:gd name="G43" fmla="sin 4063 G39"/>
                  <a:gd name="G44" fmla="+- G40 10800 0"/>
                  <a:gd name="G45" fmla="+- G41 10800 0"/>
                  <a:gd name="G46" fmla="+- G42 10800 0"/>
                  <a:gd name="G47" fmla="+- G43 10800 0"/>
                  <a:gd name="G48" fmla="+- G35 10800 0"/>
                  <a:gd name="G49" fmla="+- G36 10800 0"/>
                  <a:gd name="T4" fmla="*/ 10799 w 21600"/>
                  <a:gd name="T5" fmla="*/ 0 h 21600"/>
                  <a:gd name="T6" fmla="*/ 3368 w 21600"/>
                  <a:gd name="T7" fmla="*/ 10800 h 21600"/>
                  <a:gd name="T8" fmla="*/ 10799 w 21600"/>
                  <a:gd name="T9" fmla="*/ 6737 h 21600"/>
                  <a:gd name="T10" fmla="*/ 24300 w 21600"/>
                  <a:gd name="T11" fmla="*/ 10800 h 21600"/>
                  <a:gd name="T12" fmla="*/ 18232 w 21600"/>
                  <a:gd name="T13" fmla="*/ 16869 h 21600"/>
                  <a:gd name="T14" fmla="*/ 12163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4863" y="10800"/>
                    </a:moveTo>
                    <a:cubicBezTo>
                      <a:pt x="14863" y="8556"/>
                      <a:pt x="13043" y="6737"/>
                      <a:pt x="10800" y="6737"/>
                    </a:cubicBezTo>
                    <a:cubicBezTo>
                      <a:pt x="8556" y="6737"/>
                      <a:pt x="6737" y="8556"/>
                      <a:pt x="6737" y="10800"/>
                    </a:cubicBezTo>
                    <a:lnTo>
                      <a:pt x="0" y="10800"/>
                    </a:lnTo>
                    <a:cubicBezTo>
                      <a:pt x="0" y="4835"/>
                      <a:pt x="4835" y="0"/>
                      <a:pt x="10800" y="0"/>
                    </a:cubicBezTo>
                    <a:cubicBezTo>
                      <a:pt x="16764" y="0"/>
                      <a:pt x="21599" y="4835"/>
                      <a:pt x="21600" y="10799"/>
                    </a:cubicBezTo>
                    <a:lnTo>
                      <a:pt x="21600" y="10800"/>
                    </a:lnTo>
                    <a:lnTo>
                      <a:pt x="24300" y="10800"/>
                    </a:lnTo>
                    <a:lnTo>
                      <a:pt x="18232" y="16869"/>
                    </a:lnTo>
                    <a:lnTo>
                      <a:pt x="12163" y="10800"/>
                    </a:lnTo>
                    <a:lnTo>
                      <a:pt x="14863" y="10800"/>
                    </a:lnTo>
                    <a:close/>
                  </a:path>
                </a:pathLst>
              </a:custGeom>
              <a:solidFill>
                <a:srgbClr val="DDDDDD"/>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smtClean="0">
                  <a:solidFill>
                    <a:srgbClr val="FFFFFF"/>
                  </a:solidFill>
                </a:endParaRPr>
              </a:p>
            </p:txBody>
          </p:sp>
          <p:sp>
            <p:nvSpPr>
              <p:cNvPr id="277536" name="AutoShape 32"/>
              <p:cNvSpPr>
                <a:spLocks noChangeArrowheads="1"/>
              </p:cNvSpPr>
              <p:nvPr/>
            </p:nvSpPr>
            <p:spPr bwMode="auto">
              <a:xfrm rot="10800000">
                <a:off x="1680" y="1296"/>
                <a:ext cx="1632" cy="1584"/>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4063 0 0"/>
                  <a:gd name="G9" fmla="+- 0 0 -11796480"/>
                  <a:gd name="G10" fmla="+- 4063 0 2700"/>
                  <a:gd name="G11" fmla="cos G10 0"/>
                  <a:gd name="G12" fmla="sin G10 0"/>
                  <a:gd name="G13" fmla="cos 13500 0"/>
                  <a:gd name="G14" fmla="sin 13500 0"/>
                  <a:gd name="G15" fmla="+- G11 10800 0"/>
                  <a:gd name="G16" fmla="+- G12 10800 0"/>
                  <a:gd name="G17" fmla="+- G13 10800 0"/>
                  <a:gd name="G18" fmla="+- G14 10800 0"/>
                  <a:gd name="G19" fmla="*/ 4063 1 2"/>
                  <a:gd name="G20" fmla="+- G19 5400 0"/>
                  <a:gd name="G21" fmla="cos G20 0"/>
                  <a:gd name="G22" fmla="sin G20 0"/>
                  <a:gd name="G23" fmla="+- G21 10800 0"/>
                  <a:gd name="G24" fmla="+- G12 G23 G22"/>
                  <a:gd name="G25" fmla="+- G22 G23 G11"/>
                  <a:gd name="G26" fmla="cos 10800 0"/>
                  <a:gd name="G27" fmla="sin 10800 0"/>
                  <a:gd name="G28" fmla="cos 4063 0"/>
                  <a:gd name="G29" fmla="sin 4063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4063 G39"/>
                  <a:gd name="G43" fmla="sin 4063 G39"/>
                  <a:gd name="G44" fmla="+- G40 10800 0"/>
                  <a:gd name="G45" fmla="+- G41 10800 0"/>
                  <a:gd name="G46" fmla="+- G42 10800 0"/>
                  <a:gd name="G47" fmla="+- G43 10800 0"/>
                  <a:gd name="G48" fmla="+- G35 10800 0"/>
                  <a:gd name="G49" fmla="+- G36 10800 0"/>
                  <a:gd name="T4" fmla="*/ 10799 w 21600"/>
                  <a:gd name="T5" fmla="*/ 0 h 21600"/>
                  <a:gd name="T6" fmla="*/ 3368 w 21600"/>
                  <a:gd name="T7" fmla="*/ 10800 h 21600"/>
                  <a:gd name="T8" fmla="*/ 10799 w 21600"/>
                  <a:gd name="T9" fmla="*/ 6737 h 21600"/>
                  <a:gd name="T10" fmla="*/ 24300 w 21600"/>
                  <a:gd name="T11" fmla="*/ 10800 h 21600"/>
                  <a:gd name="T12" fmla="*/ 18232 w 21600"/>
                  <a:gd name="T13" fmla="*/ 16869 h 21600"/>
                  <a:gd name="T14" fmla="*/ 12163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4863" y="10800"/>
                    </a:moveTo>
                    <a:cubicBezTo>
                      <a:pt x="14863" y="8556"/>
                      <a:pt x="13043" y="6737"/>
                      <a:pt x="10800" y="6737"/>
                    </a:cubicBezTo>
                    <a:cubicBezTo>
                      <a:pt x="8556" y="6737"/>
                      <a:pt x="6737" y="8556"/>
                      <a:pt x="6737" y="10800"/>
                    </a:cubicBezTo>
                    <a:lnTo>
                      <a:pt x="0" y="10800"/>
                    </a:lnTo>
                    <a:cubicBezTo>
                      <a:pt x="0" y="4835"/>
                      <a:pt x="4835" y="0"/>
                      <a:pt x="10800" y="0"/>
                    </a:cubicBezTo>
                    <a:cubicBezTo>
                      <a:pt x="16764" y="0"/>
                      <a:pt x="21599" y="4835"/>
                      <a:pt x="21600" y="10799"/>
                    </a:cubicBezTo>
                    <a:lnTo>
                      <a:pt x="21600" y="10800"/>
                    </a:lnTo>
                    <a:lnTo>
                      <a:pt x="24300" y="10800"/>
                    </a:lnTo>
                    <a:lnTo>
                      <a:pt x="18232" y="16869"/>
                    </a:lnTo>
                    <a:lnTo>
                      <a:pt x="12163" y="10800"/>
                    </a:lnTo>
                    <a:lnTo>
                      <a:pt x="14863" y="10800"/>
                    </a:lnTo>
                    <a:close/>
                  </a:path>
                </a:pathLst>
              </a:cu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smtClean="0">
                  <a:solidFill>
                    <a:srgbClr val="FFFFFF"/>
                  </a:solidFill>
                </a:endParaRPr>
              </a:p>
            </p:txBody>
          </p:sp>
          <p:pic>
            <p:nvPicPr>
              <p:cNvPr id="277538" name="Picture 34"/>
              <p:cNvPicPr>
                <a:picLocks noChangeAspect="1" noChangeArrowheads="1"/>
              </p:cNvPicPr>
              <p:nvPr/>
            </p:nvPicPr>
            <p:blipFill>
              <a:blip r:embed="rId3">
                <a:extLst>
                  <a:ext uri="{28A0092B-C50C-407E-A947-70E740481C1C}">
                    <a14:useLocalDpi xmlns:a14="http://schemas.microsoft.com/office/drawing/2010/main" val="0"/>
                  </a:ext>
                </a:extLst>
              </a:blip>
              <a:srcRect l="31071"/>
              <a:stretch>
                <a:fillRect/>
              </a:stretch>
            </p:blipFill>
            <p:spPr bwMode="auto">
              <a:xfrm>
                <a:off x="2256" y="1284"/>
                <a:ext cx="1278" cy="124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77541" name="Picture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 y="2688"/>
              <a:ext cx="1056" cy="42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7542"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 y="1488"/>
              <a:ext cx="816" cy="38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77544" name="Line 40"/>
          <p:cNvSpPr>
            <a:spLocks noChangeShapeType="1"/>
          </p:cNvSpPr>
          <p:nvPr/>
        </p:nvSpPr>
        <p:spPr bwMode="auto">
          <a:xfrm>
            <a:off x="4953000" y="3733800"/>
            <a:ext cx="3733800" cy="0"/>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spcBef>
                <a:spcPct val="0"/>
              </a:spcBef>
              <a:spcAft>
                <a:spcPct val="0"/>
              </a:spcAft>
            </a:pPr>
            <a:endParaRPr lang="en-US" sz="2400" smtClean="0">
              <a:solidFill>
                <a:srgbClr val="FFFFFF"/>
              </a:solidFill>
            </a:endParaRPr>
          </a:p>
        </p:txBody>
      </p:sp>
      <p:sp>
        <p:nvSpPr>
          <p:cNvPr id="277506" name="Rectangle 2"/>
          <p:cNvSpPr>
            <a:spLocks noGrp="1" noChangeArrowheads="1"/>
          </p:cNvSpPr>
          <p:nvPr>
            <p:ph type="title"/>
          </p:nvPr>
        </p:nvSpPr>
        <p:spPr/>
        <p:txBody>
          <a:bodyPr/>
          <a:lstStyle/>
          <a:p>
            <a:r>
              <a:rPr lang="en-US"/>
              <a:t>Instruction Execution Cycle: I</a:t>
            </a:r>
          </a:p>
        </p:txBody>
      </p:sp>
      <p:sp>
        <p:nvSpPr>
          <p:cNvPr id="277507" name="Rectangle 3"/>
          <p:cNvSpPr>
            <a:spLocks noGrp="1" noChangeArrowheads="1"/>
          </p:cNvSpPr>
          <p:nvPr>
            <p:ph type="body" idx="1"/>
          </p:nvPr>
        </p:nvSpPr>
        <p:spPr/>
        <p:txBody>
          <a:bodyPr/>
          <a:lstStyle/>
          <a:p>
            <a:r>
              <a:rPr lang="en-US"/>
              <a:t>Basic machine cycle: Fetch &amp; Execute</a:t>
            </a:r>
          </a:p>
        </p:txBody>
      </p:sp>
      <p:sp>
        <p:nvSpPr>
          <p:cNvPr id="277545" name="Text Box 41"/>
          <p:cNvSpPr txBox="1">
            <a:spLocks noChangeArrowheads="1"/>
          </p:cNvSpPr>
          <p:nvPr/>
        </p:nvSpPr>
        <p:spPr bwMode="auto">
          <a:xfrm>
            <a:off x="4799013" y="2055813"/>
            <a:ext cx="4114800" cy="118745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sz="2400" smtClean="0">
                <a:solidFill>
                  <a:srgbClr val="000000"/>
                </a:solidFill>
              </a:rPr>
              <a:t>Retrieve instruction from addressed location in memory</a:t>
            </a:r>
          </a:p>
        </p:txBody>
      </p:sp>
      <p:sp>
        <p:nvSpPr>
          <p:cNvPr id="277546" name="Text Box 42"/>
          <p:cNvSpPr txBox="1">
            <a:spLocks noChangeArrowheads="1"/>
          </p:cNvSpPr>
          <p:nvPr/>
        </p:nvSpPr>
        <p:spPr bwMode="auto">
          <a:xfrm>
            <a:off x="4800600" y="4222750"/>
            <a:ext cx="4114800" cy="8223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sz="2400" smtClean="0">
                <a:solidFill>
                  <a:srgbClr val="000000"/>
                </a:solidFill>
              </a:rPr>
              <a:t>Decode and execute instruction</a:t>
            </a:r>
          </a:p>
        </p:txBody>
      </p:sp>
    </p:spTree>
    <p:extLst>
      <p:ext uri="{BB962C8B-B14F-4D97-AF65-F5344CB8AC3E}">
        <p14:creationId xmlns:p14="http://schemas.microsoft.com/office/powerpoint/2010/main" val="3897469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Recommended Classes</a:t>
            </a:r>
            <a:endParaRPr lang="en-US" dirty="0"/>
          </a:p>
        </p:txBody>
      </p:sp>
      <p:sp>
        <p:nvSpPr>
          <p:cNvPr id="4" name="Subtitle 3"/>
          <p:cNvSpPr>
            <a:spLocks noGrp="1"/>
          </p:cNvSpPr>
          <p:nvPr>
            <p:ph type="subTitle" idx="1"/>
          </p:nvPr>
        </p:nvSpPr>
        <p:spPr/>
        <p:txBody>
          <a:bodyPr>
            <a:normAutofit fontScale="92500" lnSpcReduction="10000"/>
          </a:bodyPr>
          <a:lstStyle/>
          <a:p>
            <a:pPr marL="274320" indent="0">
              <a:buNone/>
            </a:pPr>
            <a:r>
              <a:rPr lang="en-US" dirty="0" smtClean="0"/>
              <a:t>Classes that “most” directly translated into value for my own personal experience = YMMV</a:t>
            </a:r>
          </a:p>
          <a:p>
            <a:r>
              <a:rPr lang="en-US" dirty="0" smtClean="0"/>
              <a:t>Organizational Behavior</a:t>
            </a:r>
          </a:p>
          <a:p>
            <a:r>
              <a:rPr lang="en-US" dirty="0" smtClean="0"/>
              <a:t>Advanced Corporate Finance</a:t>
            </a:r>
          </a:p>
          <a:p>
            <a:r>
              <a:rPr lang="en-US" dirty="0"/>
              <a:t>Strategic Analysis for High Technology </a:t>
            </a:r>
            <a:r>
              <a:rPr lang="en-US" dirty="0" smtClean="0"/>
              <a:t>Industries</a:t>
            </a:r>
          </a:p>
          <a:p>
            <a:r>
              <a:rPr lang="en-US" dirty="0" smtClean="0"/>
              <a:t>Process</a:t>
            </a:r>
          </a:p>
          <a:p>
            <a:r>
              <a:rPr lang="en-US" dirty="0" smtClean="0"/>
              <a:t>Entrepreneurial Classes</a:t>
            </a:r>
          </a:p>
          <a:p>
            <a:r>
              <a:rPr lang="en-US" dirty="0" smtClean="0"/>
              <a:t>Project Management</a:t>
            </a:r>
          </a:p>
          <a:p>
            <a:pPr marL="274320" indent="0">
              <a:buNone/>
            </a:pPr>
            <a:r>
              <a:rPr lang="en-US" dirty="0" smtClean="0"/>
              <a:t>Hottest things going right now = IMHO</a:t>
            </a:r>
            <a:endParaRPr lang="en-US" dirty="0"/>
          </a:p>
          <a:p>
            <a:r>
              <a:rPr lang="en-US" dirty="0" smtClean="0"/>
              <a:t>Cloud Computing</a:t>
            </a:r>
          </a:p>
          <a:p>
            <a:r>
              <a:rPr lang="en-US" dirty="0" smtClean="0"/>
              <a:t>IOT</a:t>
            </a:r>
          </a:p>
          <a:p>
            <a:r>
              <a:rPr lang="en-US" dirty="0" smtClean="0"/>
              <a:t>Security</a:t>
            </a:r>
          </a:p>
          <a:p>
            <a:r>
              <a:rPr lang="en-US" dirty="0" smtClean="0"/>
              <a:t>Development</a:t>
            </a:r>
          </a:p>
        </p:txBody>
      </p:sp>
      <p:sp>
        <p:nvSpPr>
          <p:cNvPr id="2" name="Slide Number Placeholder 1"/>
          <p:cNvSpPr>
            <a:spLocks noGrp="1"/>
          </p:cNvSpPr>
          <p:nvPr>
            <p:ph type="sldNum" sz="quarter" idx="4294967295"/>
          </p:nvPr>
        </p:nvSpPr>
        <p:spPr>
          <a:xfrm>
            <a:off x="8382000" y="6559550"/>
            <a:ext cx="762000" cy="263525"/>
          </a:xfrm>
        </p:spPr>
        <p:txBody>
          <a:bodyPr/>
          <a:lstStyle/>
          <a:p>
            <a:fld id="{FB124A42-3BFC-4002-A422-5D3896DD5E41}" type="slidenum">
              <a:rPr lang="en-US" smtClean="0"/>
              <a:pPr/>
              <a:t>11</a:t>
            </a:fld>
            <a:endParaRPr lang="en-US" dirty="0"/>
          </a:p>
        </p:txBody>
      </p:sp>
    </p:spTree>
    <p:extLst>
      <p:ext uri="{BB962C8B-B14F-4D97-AF65-F5344CB8AC3E}">
        <p14:creationId xmlns:p14="http://schemas.microsoft.com/office/powerpoint/2010/main" val="219504112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p:txBody>
          <a:bodyPr/>
          <a:lstStyle/>
          <a:p>
            <a:r>
              <a:rPr lang="en-US"/>
              <a:t>Instruction Execution Cycle: II</a:t>
            </a:r>
          </a:p>
        </p:txBody>
      </p:sp>
      <p:sp>
        <p:nvSpPr>
          <p:cNvPr id="365571" name="Rectangle 3"/>
          <p:cNvSpPr>
            <a:spLocks noGrp="1" noChangeArrowheads="1"/>
          </p:cNvSpPr>
          <p:nvPr>
            <p:ph type="body" idx="1"/>
          </p:nvPr>
        </p:nvSpPr>
        <p:spPr/>
        <p:txBody>
          <a:bodyPr>
            <a:normAutofit lnSpcReduction="10000"/>
          </a:bodyPr>
          <a:lstStyle/>
          <a:p>
            <a:pPr>
              <a:lnSpc>
                <a:spcPct val="90000"/>
              </a:lnSpc>
            </a:pPr>
            <a:r>
              <a:rPr lang="en-US" sz="2400"/>
              <a:t>Pipelining: Sequentially lining up the execution cycles of multiple instruction sets to get the most out of the CPU which is _executing_ the instructions… e.g.:</a:t>
            </a:r>
          </a:p>
          <a:p>
            <a:pPr>
              <a:lnSpc>
                <a:spcPct val="90000"/>
              </a:lnSpc>
            </a:pPr>
            <a:endParaRPr lang="en-US" sz="2400"/>
          </a:p>
          <a:p>
            <a:pPr>
              <a:lnSpc>
                <a:spcPct val="90000"/>
              </a:lnSpc>
            </a:pPr>
            <a:endParaRPr lang="en-US" sz="2400"/>
          </a:p>
          <a:p>
            <a:pPr>
              <a:lnSpc>
                <a:spcPct val="90000"/>
              </a:lnSpc>
            </a:pPr>
            <a:endParaRPr lang="en-US" sz="2400"/>
          </a:p>
          <a:p>
            <a:pPr>
              <a:lnSpc>
                <a:spcPct val="90000"/>
              </a:lnSpc>
            </a:pPr>
            <a:endParaRPr lang="en-US" sz="2400"/>
          </a:p>
          <a:p>
            <a:pPr>
              <a:lnSpc>
                <a:spcPct val="90000"/>
              </a:lnSpc>
            </a:pPr>
            <a:r>
              <a:rPr lang="en-US" sz="2400"/>
              <a:t>Complex Instruction Set Computer (CISC): Single fetch would capture multiple instructions. Fetch used to take long time. Instruction now can say:</a:t>
            </a:r>
          </a:p>
          <a:p>
            <a:pPr lvl="1">
              <a:lnSpc>
                <a:spcPct val="90000"/>
              </a:lnSpc>
            </a:pPr>
            <a:r>
              <a:rPr lang="en-US" sz="2000"/>
              <a:t>“make a sandwich” instead of</a:t>
            </a:r>
          </a:p>
          <a:p>
            <a:pPr lvl="1">
              <a:lnSpc>
                <a:spcPct val="90000"/>
              </a:lnSpc>
            </a:pPr>
            <a:r>
              <a:rPr lang="en-US" sz="2000"/>
              <a:t>“get bread” “get mustard” “spread mustard”… </a:t>
            </a:r>
          </a:p>
          <a:p>
            <a:pPr>
              <a:lnSpc>
                <a:spcPct val="90000"/>
              </a:lnSpc>
            </a:pPr>
            <a:r>
              <a:rPr lang="en-US" sz="2400"/>
              <a:t>Reduced Instruction Set Computer (RISC): E.g. Dragonball processor for original Palm Pilots; simple instructions, require fewer clock cycles</a:t>
            </a:r>
          </a:p>
        </p:txBody>
      </p:sp>
      <p:grpSp>
        <p:nvGrpSpPr>
          <p:cNvPr id="365588" name="Group 20"/>
          <p:cNvGrpSpPr>
            <a:grpSpLocks/>
          </p:cNvGrpSpPr>
          <p:nvPr/>
        </p:nvGrpSpPr>
        <p:grpSpPr bwMode="auto">
          <a:xfrm>
            <a:off x="1219200" y="2362200"/>
            <a:ext cx="7086600" cy="1066800"/>
            <a:chOff x="768" y="1296"/>
            <a:chExt cx="4464" cy="672"/>
          </a:xfrm>
        </p:grpSpPr>
        <p:sp>
          <p:nvSpPr>
            <p:cNvPr id="365572" name="Rectangle 4"/>
            <p:cNvSpPr>
              <a:spLocks noChangeArrowheads="1"/>
            </p:cNvSpPr>
            <p:nvPr/>
          </p:nvSpPr>
          <p:spPr bwMode="auto">
            <a:xfrm>
              <a:off x="768" y="1296"/>
              <a:ext cx="816" cy="192"/>
            </a:xfrm>
            <a:prstGeom prst="rect">
              <a:avLst/>
            </a:prstGeom>
            <a:solidFill>
              <a:srgbClr val="DDDDDD"/>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sz="2000" smtClean="0">
                  <a:solidFill>
                    <a:srgbClr val="000000"/>
                  </a:solidFill>
                </a:rPr>
                <a:t>Fetch</a:t>
              </a:r>
            </a:p>
          </p:txBody>
        </p:sp>
        <p:sp>
          <p:nvSpPr>
            <p:cNvPr id="365573" name="Rectangle 5"/>
            <p:cNvSpPr>
              <a:spLocks noChangeArrowheads="1"/>
            </p:cNvSpPr>
            <p:nvPr/>
          </p:nvSpPr>
          <p:spPr bwMode="auto">
            <a:xfrm>
              <a:off x="1680" y="1296"/>
              <a:ext cx="816" cy="192"/>
            </a:xfrm>
            <a:prstGeom prst="rect">
              <a:avLst/>
            </a:prstGeom>
            <a:solidFill>
              <a:srgbClr val="DDDDDD"/>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sz="2000" smtClean="0">
                  <a:solidFill>
                    <a:srgbClr val="000000"/>
                  </a:solidFill>
                </a:rPr>
                <a:t>Decode</a:t>
              </a:r>
            </a:p>
          </p:txBody>
        </p:sp>
        <p:sp>
          <p:nvSpPr>
            <p:cNvPr id="365574" name="Rectangle 6"/>
            <p:cNvSpPr>
              <a:spLocks noChangeArrowheads="1"/>
            </p:cNvSpPr>
            <p:nvPr/>
          </p:nvSpPr>
          <p:spPr bwMode="auto">
            <a:xfrm>
              <a:off x="2592" y="1296"/>
              <a:ext cx="816" cy="192"/>
            </a:xfrm>
            <a:prstGeom prst="rect">
              <a:avLst/>
            </a:prstGeom>
            <a:solidFill>
              <a:srgbClr val="DDDDDD"/>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sz="2000" b="1" smtClean="0">
                  <a:solidFill>
                    <a:srgbClr val="000000"/>
                  </a:solidFill>
                </a:rPr>
                <a:t>Execute</a:t>
              </a:r>
            </a:p>
          </p:txBody>
        </p:sp>
        <p:cxnSp>
          <p:nvCxnSpPr>
            <p:cNvPr id="365575" name="AutoShape 7"/>
            <p:cNvCxnSpPr>
              <a:cxnSpLocks noChangeShapeType="1"/>
              <a:stCxn id="365572" idx="3"/>
              <a:endCxn id="365573" idx="1"/>
            </p:cNvCxnSpPr>
            <p:nvPr/>
          </p:nvCxnSpPr>
          <p:spPr bwMode="auto">
            <a:xfrm>
              <a:off x="1584" y="1392"/>
              <a:ext cx="96"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5576" name="AutoShape 8"/>
            <p:cNvCxnSpPr>
              <a:cxnSpLocks noChangeShapeType="1"/>
            </p:cNvCxnSpPr>
            <p:nvPr/>
          </p:nvCxnSpPr>
          <p:spPr bwMode="auto">
            <a:xfrm>
              <a:off x="2496" y="1392"/>
              <a:ext cx="96"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5577" name="Rectangle 9"/>
            <p:cNvSpPr>
              <a:spLocks noChangeArrowheads="1"/>
            </p:cNvSpPr>
            <p:nvPr/>
          </p:nvSpPr>
          <p:spPr bwMode="auto">
            <a:xfrm>
              <a:off x="1680" y="1536"/>
              <a:ext cx="816" cy="192"/>
            </a:xfrm>
            <a:prstGeom prst="rect">
              <a:avLst/>
            </a:prstGeom>
            <a:solidFill>
              <a:srgbClr val="DDDDDD"/>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sz="2000" smtClean="0">
                  <a:solidFill>
                    <a:srgbClr val="000000"/>
                  </a:solidFill>
                </a:rPr>
                <a:t>Fetch</a:t>
              </a:r>
            </a:p>
          </p:txBody>
        </p:sp>
        <p:sp>
          <p:nvSpPr>
            <p:cNvPr id="365578" name="Rectangle 10"/>
            <p:cNvSpPr>
              <a:spLocks noChangeArrowheads="1"/>
            </p:cNvSpPr>
            <p:nvPr/>
          </p:nvSpPr>
          <p:spPr bwMode="auto">
            <a:xfrm>
              <a:off x="2592" y="1536"/>
              <a:ext cx="816" cy="192"/>
            </a:xfrm>
            <a:prstGeom prst="rect">
              <a:avLst/>
            </a:prstGeom>
            <a:solidFill>
              <a:srgbClr val="DDDDDD"/>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sz="2000" smtClean="0">
                  <a:solidFill>
                    <a:srgbClr val="000000"/>
                  </a:solidFill>
                </a:rPr>
                <a:t>Decode</a:t>
              </a:r>
            </a:p>
          </p:txBody>
        </p:sp>
        <p:sp>
          <p:nvSpPr>
            <p:cNvPr id="365579" name="Rectangle 11"/>
            <p:cNvSpPr>
              <a:spLocks noChangeArrowheads="1"/>
            </p:cNvSpPr>
            <p:nvPr/>
          </p:nvSpPr>
          <p:spPr bwMode="auto">
            <a:xfrm>
              <a:off x="3504" y="1536"/>
              <a:ext cx="816" cy="192"/>
            </a:xfrm>
            <a:prstGeom prst="rect">
              <a:avLst/>
            </a:prstGeom>
            <a:solidFill>
              <a:srgbClr val="DDDDDD"/>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sz="2000" b="1" smtClean="0">
                  <a:solidFill>
                    <a:srgbClr val="000000"/>
                  </a:solidFill>
                </a:rPr>
                <a:t>Execute</a:t>
              </a:r>
            </a:p>
          </p:txBody>
        </p:sp>
        <p:cxnSp>
          <p:nvCxnSpPr>
            <p:cNvPr id="365580" name="AutoShape 12"/>
            <p:cNvCxnSpPr>
              <a:cxnSpLocks noChangeShapeType="1"/>
              <a:stCxn id="365577" idx="3"/>
              <a:endCxn id="365578" idx="1"/>
            </p:cNvCxnSpPr>
            <p:nvPr/>
          </p:nvCxnSpPr>
          <p:spPr bwMode="auto">
            <a:xfrm>
              <a:off x="2496" y="1632"/>
              <a:ext cx="96"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5581" name="AutoShape 13"/>
            <p:cNvCxnSpPr>
              <a:cxnSpLocks noChangeShapeType="1"/>
            </p:cNvCxnSpPr>
            <p:nvPr/>
          </p:nvCxnSpPr>
          <p:spPr bwMode="auto">
            <a:xfrm>
              <a:off x="3408" y="1632"/>
              <a:ext cx="96"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5582" name="Rectangle 14"/>
            <p:cNvSpPr>
              <a:spLocks noChangeArrowheads="1"/>
            </p:cNvSpPr>
            <p:nvPr/>
          </p:nvSpPr>
          <p:spPr bwMode="auto">
            <a:xfrm>
              <a:off x="2592" y="1776"/>
              <a:ext cx="816" cy="192"/>
            </a:xfrm>
            <a:prstGeom prst="rect">
              <a:avLst/>
            </a:prstGeom>
            <a:solidFill>
              <a:srgbClr val="DDDDDD"/>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sz="2000" smtClean="0">
                  <a:solidFill>
                    <a:srgbClr val="000000"/>
                  </a:solidFill>
                </a:rPr>
                <a:t>Fetch</a:t>
              </a:r>
            </a:p>
          </p:txBody>
        </p:sp>
        <p:sp>
          <p:nvSpPr>
            <p:cNvPr id="365583" name="Rectangle 15"/>
            <p:cNvSpPr>
              <a:spLocks noChangeArrowheads="1"/>
            </p:cNvSpPr>
            <p:nvPr/>
          </p:nvSpPr>
          <p:spPr bwMode="auto">
            <a:xfrm>
              <a:off x="3504" y="1776"/>
              <a:ext cx="816" cy="192"/>
            </a:xfrm>
            <a:prstGeom prst="rect">
              <a:avLst/>
            </a:prstGeom>
            <a:solidFill>
              <a:srgbClr val="DDDDDD"/>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sz="2000" smtClean="0">
                  <a:solidFill>
                    <a:srgbClr val="000000"/>
                  </a:solidFill>
                </a:rPr>
                <a:t>Decode</a:t>
              </a:r>
            </a:p>
          </p:txBody>
        </p:sp>
        <p:sp>
          <p:nvSpPr>
            <p:cNvPr id="365584" name="Rectangle 16"/>
            <p:cNvSpPr>
              <a:spLocks noChangeArrowheads="1"/>
            </p:cNvSpPr>
            <p:nvPr/>
          </p:nvSpPr>
          <p:spPr bwMode="auto">
            <a:xfrm>
              <a:off x="4416" y="1776"/>
              <a:ext cx="816" cy="192"/>
            </a:xfrm>
            <a:prstGeom prst="rect">
              <a:avLst/>
            </a:prstGeom>
            <a:solidFill>
              <a:srgbClr val="DDDDDD"/>
            </a:solidFill>
            <a:ln w="381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sz="2000" b="1" smtClean="0">
                  <a:solidFill>
                    <a:srgbClr val="000000"/>
                  </a:solidFill>
                </a:rPr>
                <a:t>Execute</a:t>
              </a:r>
            </a:p>
          </p:txBody>
        </p:sp>
        <p:cxnSp>
          <p:nvCxnSpPr>
            <p:cNvPr id="365585" name="AutoShape 17"/>
            <p:cNvCxnSpPr>
              <a:cxnSpLocks noChangeShapeType="1"/>
              <a:stCxn id="365582" idx="3"/>
              <a:endCxn id="365583" idx="1"/>
            </p:cNvCxnSpPr>
            <p:nvPr/>
          </p:nvCxnSpPr>
          <p:spPr bwMode="auto">
            <a:xfrm>
              <a:off x="3408" y="1872"/>
              <a:ext cx="96"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5586" name="AutoShape 18"/>
            <p:cNvCxnSpPr>
              <a:cxnSpLocks noChangeShapeType="1"/>
            </p:cNvCxnSpPr>
            <p:nvPr/>
          </p:nvCxnSpPr>
          <p:spPr bwMode="auto">
            <a:xfrm>
              <a:off x="4320" y="1872"/>
              <a:ext cx="96"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491428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p:txBody>
          <a:bodyPr/>
          <a:lstStyle/>
          <a:p>
            <a:r>
              <a:rPr lang="en-US"/>
              <a:t>Instruction Execution Cycle: II</a:t>
            </a:r>
          </a:p>
        </p:txBody>
      </p:sp>
      <p:sp>
        <p:nvSpPr>
          <p:cNvPr id="283651" name="Rectangle 3"/>
          <p:cNvSpPr>
            <a:spLocks noGrp="1" noChangeArrowheads="1"/>
          </p:cNvSpPr>
          <p:nvPr>
            <p:ph type="body" idx="1"/>
          </p:nvPr>
        </p:nvSpPr>
        <p:spPr/>
        <p:txBody>
          <a:bodyPr/>
          <a:lstStyle/>
          <a:p>
            <a:pPr>
              <a:lnSpc>
                <a:spcPct val="80000"/>
              </a:lnSpc>
            </a:pPr>
            <a:r>
              <a:rPr lang="en-US" sz="2400"/>
              <a:t>Scalar Processor: One instruction at a time</a:t>
            </a:r>
          </a:p>
          <a:p>
            <a:pPr>
              <a:lnSpc>
                <a:spcPct val="80000"/>
              </a:lnSpc>
            </a:pPr>
            <a:r>
              <a:rPr lang="en-US" sz="2400"/>
              <a:t>Superscalar Processor: Concurrent execution of multiple instructions in the same pipeline stage as well as in different pipeline stages </a:t>
            </a:r>
          </a:p>
          <a:p>
            <a:pPr>
              <a:lnSpc>
                <a:spcPct val="80000"/>
              </a:lnSpc>
            </a:pPr>
            <a:r>
              <a:rPr lang="en-US" sz="2400"/>
              <a:t>Very-Long-Instruction-Word Processor (VLIW): Single instruction calls multiple concurrent operations</a:t>
            </a:r>
          </a:p>
          <a:p>
            <a:pPr lvl="1">
              <a:lnSpc>
                <a:spcPct val="80000"/>
              </a:lnSpc>
            </a:pPr>
            <a:r>
              <a:rPr lang="en-US" sz="2000"/>
              <a:t>In the previous slide – picture two parallel execution lines called by the same instruction</a:t>
            </a:r>
          </a:p>
          <a:p>
            <a:pPr>
              <a:lnSpc>
                <a:spcPct val="80000"/>
              </a:lnSpc>
            </a:pPr>
            <a:endParaRPr lang="en-US" sz="2400"/>
          </a:p>
          <a:p>
            <a:pPr>
              <a:lnSpc>
                <a:spcPct val="80000"/>
              </a:lnSpc>
            </a:pPr>
            <a:r>
              <a:rPr lang="en-US" sz="2400"/>
              <a:t>Multi-Tasking: Execute multiple tasks or sub-programs on single CPU by alternating execution among programs </a:t>
            </a:r>
          </a:p>
          <a:p>
            <a:pPr lvl="1">
              <a:lnSpc>
                <a:spcPct val="80000"/>
              </a:lnSpc>
            </a:pPr>
            <a:r>
              <a:rPr lang="en-US" sz="2000" i="1"/>
              <a:t>(Pre-emptive vs. Cooperative)</a:t>
            </a:r>
          </a:p>
          <a:p>
            <a:pPr>
              <a:lnSpc>
                <a:spcPct val="80000"/>
              </a:lnSpc>
            </a:pPr>
            <a:r>
              <a:rPr lang="en-US" sz="2400"/>
              <a:t>Multi-Programming: Execute multiple programs on single CPU by alternating execution among programs</a:t>
            </a:r>
          </a:p>
          <a:p>
            <a:pPr>
              <a:lnSpc>
                <a:spcPct val="80000"/>
              </a:lnSpc>
            </a:pPr>
            <a:r>
              <a:rPr lang="en-US" sz="2400"/>
              <a:t>Multi-Processing: Execute multiple programs on multiple CPU s</a:t>
            </a:r>
          </a:p>
        </p:txBody>
      </p:sp>
    </p:spTree>
    <p:extLst>
      <p:ext uri="{BB962C8B-B14F-4D97-AF65-F5344CB8AC3E}">
        <p14:creationId xmlns:p14="http://schemas.microsoft.com/office/powerpoint/2010/main" val="3370708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a:lstStyle/>
          <a:p>
            <a:r>
              <a:rPr lang="en-US"/>
              <a:t>Software</a:t>
            </a:r>
          </a:p>
        </p:txBody>
      </p:sp>
      <p:sp>
        <p:nvSpPr>
          <p:cNvPr id="285699" name="Rectangle 3"/>
          <p:cNvSpPr>
            <a:spLocks noGrp="1" noChangeArrowheads="1"/>
          </p:cNvSpPr>
          <p:nvPr>
            <p:ph type="body" idx="1"/>
          </p:nvPr>
        </p:nvSpPr>
        <p:spPr/>
        <p:txBody>
          <a:bodyPr/>
          <a:lstStyle/>
          <a:p>
            <a:r>
              <a:rPr lang="en-US" sz="2400"/>
              <a:t>Machine language instructions</a:t>
            </a:r>
          </a:p>
          <a:p>
            <a:r>
              <a:rPr lang="en-US" sz="2400"/>
              <a:t>Assembly language</a:t>
            </a:r>
          </a:p>
          <a:p>
            <a:r>
              <a:rPr lang="en-US" sz="2400"/>
              <a:t>Low level language</a:t>
            </a:r>
          </a:p>
          <a:p>
            <a:r>
              <a:rPr lang="en-US" sz="2400"/>
              <a:t>Assembler – Generates object code from source code</a:t>
            </a:r>
          </a:p>
          <a:p>
            <a:r>
              <a:rPr lang="en-US" sz="2400"/>
              <a:t>Cross assembler – running on another system</a:t>
            </a:r>
          </a:p>
          <a:p>
            <a:r>
              <a:rPr lang="en-US" sz="2400"/>
              <a:t>Dis-assembler – reverses assembler </a:t>
            </a:r>
          </a:p>
          <a:p>
            <a:r>
              <a:rPr lang="en-US" sz="2400"/>
              <a:t>High level languages use Interpreters</a:t>
            </a:r>
          </a:p>
          <a:p>
            <a:pPr lvl="1"/>
            <a:r>
              <a:rPr lang="en-US" sz="2000"/>
              <a:t>See next slide:</a:t>
            </a:r>
          </a:p>
          <a:p>
            <a:pPr lvl="2"/>
            <a:r>
              <a:rPr lang="en-US" sz="1800"/>
              <a:t>1 GL – machine language</a:t>
            </a:r>
          </a:p>
          <a:p>
            <a:pPr lvl="2"/>
            <a:r>
              <a:rPr lang="en-US" sz="1800"/>
              <a:t>2 GL – assembly</a:t>
            </a:r>
          </a:p>
          <a:p>
            <a:pPr lvl="2"/>
            <a:r>
              <a:rPr lang="en-US" sz="1800"/>
              <a:t>3 GL – Fortran, Basic, etc</a:t>
            </a:r>
          </a:p>
          <a:p>
            <a:pPr lvl="2"/>
            <a:r>
              <a:rPr lang="en-US" sz="1800"/>
              <a:t>4 GL – Natural, Focus, SQL</a:t>
            </a:r>
          </a:p>
          <a:p>
            <a:pPr lvl="2"/>
            <a:r>
              <a:rPr lang="en-US" sz="1800"/>
              <a:t>5 GL – Artificial intelligence languages (LISP)</a:t>
            </a:r>
          </a:p>
          <a:p>
            <a:endParaRPr lang="en-US" sz="2400"/>
          </a:p>
        </p:txBody>
      </p:sp>
    </p:spTree>
    <p:extLst>
      <p:ext uri="{BB962C8B-B14F-4D97-AF65-F5344CB8AC3E}">
        <p14:creationId xmlns:p14="http://schemas.microsoft.com/office/powerpoint/2010/main" val="267937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3" name="Rectangle 5"/>
          <p:cNvSpPr>
            <a:spLocks noGrp="1" noChangeArrowheads="1"/>
          </p:cNvSpPr>
          <p:nvPr>
            <p:ph type="title"/>
          </p:nvPr>
        </p:nvSpPr>
        <p:spPr/>
        <p:txBody>
          <a:bodyPr/>
          <a:lstStyle/>
          <a:p>
            <a:r>
              <a:rPr lang="en-US"/>
              <a:t>Five Generations of Software</a:t>
            </a:r>
          </a:p>
        </p:txBody>
      </p:sp>
      <p:pic>
        <p:nvPicPr>
          <p:cNvPr id="375812"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11" y="1311442"/>
            <a:ext cx="9116274" cy="4708358"/>
          </a:xfrm>
          <a:prstGeom prst="rect">
            <a:avLst/>
          </a:prstGeom>
          <a:noFill/>
          <a:ln>
            <a:no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0949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lstStyle/>
          <a:p>
            <a:r>
              <a:rPr lang="en-US"/>
              <a:t>Open vs. Closed Systems</a:t>
            </a:r>
          </a:p>
        </p:txBody>
      </p:sp>
      <p:sp>
        <p:nvSpPr>
          <p:cNvPr id="286723" name="Rectangle 3"/>
          <p:cNvSpPr>
            <a:spLocks noGrp="1" noChangeArrowheads="1"/>
          </p:cNvSpPr>
          <p:nvPr>
            <p:ph type="body" idx="1"/>
          </p:nvPr>
        </p:nvSpPr>
        <p:spPr/>
        <p:txBody>
          <a:bodyPr>
            <a:normAutofit fontScale="92500" lnSpcReduction="10000"/>
          </a:bodyPr>
          <a:lstStyle/>
          <a:p>
            <a:r>
              <a:rPr lang="en-US"/>
              <a:t>Open</a:t>
            </a:r>
          </a:p>
          <a:p>
            <a:pPr lvl="1"/>
            <a:r>
              <a:rPr lang="en-US"/>
              <a:t>Vendor independent</a:t>
            </a:r>
          </a:p>
          <a:p>
            <a:pPr lvl="1"/>
            <a:r>
              <a:rPr lang="en-US"/>
              <a:t>Published specifications and interfaces</a:t>
            </a:r>
          </a:p>
          <a:p>
            <a:pPr lvl="1"/>
            <a:r>
              <a:rPr lang="en-US"/>
              <a:t>Often open to products from other suppliers</a:t>
            </a:r>
          </a:p>
          <a:p>
            <a:pPr lvl="1"/>
            <a:r>
              <a:rPr lang="en-US"/>
              <a:t>Subject to review and evaluation by independent parties, often revealing errors and vulnerabilities</a:t>
            </a:r>
          </a:p>
          <a:p>
            <a:r>
              <a:rPr lang="en-US"/>
              <a:t>Closed</a:t>
            </a:r>
          </a:p>
          <a:p>
            <a:pPr lvl="1"/>
            <a:r>
              <a:rPr lang="en-US"/>
              <a:t>Vendor dependent</a:t>
            </a:r>
          </a:p>
          <a:p>
            <a:pPr lvl="1"/>
            <a:r>
              <a:rPr lang="en-US"/>
              <a:t>Private specifications and interfaces</a:t>
            </a:r>
          </a:p>
          <a:p>
            <a:pPr lvl="1"/>
            <a:r>
              <a:rPr lang="en-US"/>
              <a:t>Often closed to products from other suppliers</a:t>
            </a:r>
          </a:p>
          <a:p>
            <a:pPr lvl="1"/>
            <a:r>
              <a:rPr lang="en-US"/>
              <a:t>Not subject to independent review and evaluation by other parties, often concealing errors and vulnerabilities</a:t>
            </a:r>
          </a:p>
        </p:txBody>
      </p:sp>
    </p:spTree>
    <p:extLst>
      <p:ext uri="{BB962C8B-B14F-4D97-AF65-F5344CB8AC3E}">
        <p14:creationId xmlns:p14="http://schemas.microsoft.com/office/powerpoint/2010/main" val="2080747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ctrTitle"/>
          </p:nvPr>
        </p:nvSpPr>
        <p:spPr/>
        <p:txBody>
          <a:bodyPr/>
          <a:lstStyle/>
          <a:p>
            <a:r>
              <a:rPr lang="en-US" altLang="en-US"/>
              <a:t>Distributed Systems &amp; Architecture</a:t>
            </a:r>
            <a:endParaRPr lang="en-US"/>
          </a:p>
        </p:txBody>
      </p:sp>
      <p:sp>
        <p:nvSpPr>
          <p:cNvPr id="247811" name="Rectangle 3"/>
          <p:cNvSpPr>
            <a:spLocks noGrp="1" noChangeArrowheads="1"/>
          </p:cNvSpPr>
          <p:nvPr>
            <p:ph type="subTitle" idx="1"/>
          </p:nvPr>
        </p:nvSpPr>
        <p:spPr/>
        <p:txBody>
          <a:bodyPr/>
          <a:lstStyle/>
          <a:p>
            <a:endParaRPr lang="en-US"/>
          </a:p>
        </p:txBody>
      </p:sp>
    </p:spTree>
    <p:extLst>
      <p:ext uri="{BB962C8B-B14F-4D97-AF65-F5344CB8AC3E}">
        <p14:creationId xmlns:p14="http://schemas.microsoft.com/office/powerpoint/2010/main" val="782733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p:txBody>
          <a:bodyPr/>
          <a:lstStyle/>
          <a:p>
            <a:r>
              <a:rPr lang="en-US"/>
              <a:t>Challenges &amp; Concerns</a:t>
            </a:r>
          </a:p>
        </p:txBody>
      </p:sp>
      <p:sp>
        <p:nvSpPr>
          <p:cNvPr id="287747" name="Rectangle 3"/>
          <p:cNvSpPr>
            <a:spLocks noGrp="1" noChangeArrowheads="1"/>
          </p:cNvSpPr>
          <p:nvPr>
            <p:ph type="body" idx="1"/>
          </p:nvPr>
        </p:nvSpPr>
        <p:spPr/>
        <p:txBody>
          <a:bodyPr>
            <a:normAutofit lnSpcReduction="10000"/>
          </a:bodyPr>
          <a:lstStyle/>
          <a:p>
            <a:r>
              <a:rPr lang="en-US"/>
              <a:t>Desktop systems have sensitive information</a:t>
            </a:r>
          </a:p>
          <a:p>
            <a:r>
              <a:rPr lang="en-US"/>
              <a:t>User education</a:t>
            </a:r>
          </a:p>
          <a:p>
            <a:r>
              <a:rPr lang="en-US"/>
              <a:t>Distributed network nodes increases network attack surface area</a:t>
            </a:r>
          </a:p>
          <a:p>
            <a:r>
              <a:rPr lang="en-US"/>
              <a:t>Rogue and incorrectly configured modems</a:t>
            </a:r>
          </a:p>
          <a:p>
            <a:r>
              <a:rPr lang="en-US"/>
              <a:t>Downloaded and installed executables from the Internet and/or personal programs</a:t>
            </a:r>
          </a:p>
          <a:p>
            <a:r>
              <a:rPr lang="en-US"/>
              <a:t>Physical protection of distributed assets different from locked down data center</a:t>
            </a:r>
          </a:p>
          <a:p>
            <a:r>
              <a:rPr lang="en-US"/>
              <a:t>Data backup</a:t>
            </a:r>
          </a:p>
          <a:p>
            <a:endParaRPr lang="en-US"/>
          </a:p>
        </p:txBody>
      </p:sp>
    </p:spTree>
    <p:extLst>
      <p:ext uri="{BB962C8B-B14F-4D97-AF65-F5344CB8AC3E}">
        <p14:creationId xmlns:p14="http://schemas.microsoft.com/office/powerpoint/2010/main" val="1001537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ChangeArrowheads="1"/>
          </p:cNvSpPr>
          <p:nvPr>
            <p:ph type="title"/>
          </p:nvPr>
        </p:nvSpPr>
        <p:spPr/>
        <p:txBody>
          <a:bodyPr/>
          <a:lstStyle/>
          <a:p>
            <a:r>
              <a:rPr lang="en-US"/>
              <a:t>Security Mechanisms &amp; Counters</a:t>
            </a:r>
          </a:p>
        </p:txBody>
      </p:sp>
      <p:sp>
        <p:nvSpPr>
          <p:cNvPr id="288771" name="Rectangle 3"/>
          <p:cNvSpPr>
            <a:spLocks noGrp="1" noChangeArrowheads="1"/>
          </p:cNvSpPr>
          <p:nvPr>
            <p:ph type="body" idx="1"/>
          </p:nvPr>
        </p:nvSpPr>
        <p:spPr/>
        <p:txBody>
          <a:bodyPr>
            <a:normAutofit fontScale="92500" lnSpcReduction="10000"/>
          </a:bodyPr>
          <a:lstStyle/>
          <a:p>
            <a:pPr>
              <a:lnSpc>
                <a:spcPct val="90000"/>
              </a:lnSpc>
            </a:pPr>
            <a:r>
              <a:rPr lang="en-US"/>
              <a:t>Policies</a:t>
            </a:r>
          </a:p>
          <a:p>
            <a:pPr>
              <a:lnSpc>
                <a:spcPct val="90000"/>
              </a:lnSpc>
            </a:pPr>
            <a:r>
              <a:rPr lang="en-US"/>
              <a:t>Solid access controls</a:t>
            </a:r>
          </a:p>
          <a:p>
            <a:pPr lvl="1">
              <a:lnSpc>
                <a:spcPct val="90000"/>
              </a:lnSpc>
            </a:pPr>
            <a:r>
              <a:rPr lang="en-US"/>
              <a:t>E.g. Multi-factor authentication, biometrics</a:t>
            </a:r>
          </a:p>
          <a:p>
            <a:pPr>
              <a:lnSpc>
                <a:spcPct val="90000"/>
              </a:lnSpc>
            </a:pPr>
            <a:r>
              <a:rPr lang="en-US"/>
              <a:t>File encryption; monitoring software</a:t>
            </a:r>
          </a:p>
          <a:p>
            <a:pPr>
              <a:lnSpc>
                <a:spcPct val="90000"/>
              </a:lnSpc>
            </a:pPr>
            <a:r>
              <a:rPr lang="en-US"/>
              <a:t>Computer cable locks and lockable storage containers</a:t>
            </a:r>
          </a:p>
          <a:p>
            <a:pPr>
              <a:lnSpc>
                <a:spcPct val="90000"/>
              </a:lnSpc>
            </a:pPr>
            <a:r>
              <a:rPr lang="en-US"/>
              <a:t>Centralized backup of data files</a:t>
            </a:r>
          </a:p>
          <a:p>
            <a:pPr>
              <a:lnSpc>
                <a:spcPct val="90000"/>
              </a:lnSpc>
            </a:pPr>
            <a:r>
              <a:rPr lang="en-US"/>
              <a:t>Regular security awareness training sessions</a:t>
            </a:r>
          </a:p>
          <a:p>
            <a:pPr>
              <a:lnSpc>
                <a:spcPct val="90000"/>
              </a:lnSpc>
            </a:pPr>
            <a:r>
              <a:rPr lang="en-US"/>
              <a:t>Application level controls</a:t>
            </a:r>
          </a:p>
          <a:p>
            <a:pPr>
              <a:lnSpc>
                <a:spcPct val="90000"/>
              </a:lnSpc>
            </a:pPr>
            <a:r>
              <a:rPr lang="en-US"/>
              <a:t>Correctly classifying data</a:t>
            </a:r>
          </a:p>
          <a:p>
            <a:pPr>
              <a:lnSpc>
                <a:spcPct val="90000"/>
              </a:lnSpc>
            </a:pPr>
            <a:r>
              <a:rPr lang="en-US"/>
              <a:t>Logging events</a:t>
            </a:r>
          </a:p>
          <a:p>
            <a:pPr>
              <a:lnSpc>
                <a:spcPct val="90000"/>
              </a:lnSpc>
            </a:pPr>
            <a:r>
              <a:rPr lang="en-US"/>
              <a:t>Formal software development methods</a:t>
            </a:r>
          </a:p>
        </p:txBody>
      </p:sp>
    </p:spTree>
    <p:extLst>
      <p:ext uri="{BB962C8B-B14F-4D97-AF65-F5344CB8AC3E}">
        <p14:creationId xmlns:p14="http://schemas.microsoft.com/office/powerpoint/2010/main" val="1915775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ctrTitle"/>
          </p:nvPr>
        </p:nvSpPr>
        <p:spPr/>
        <p:txBody>
          <a:bodyPr/>
          <a:lstStyle/>
          <a:p>
            <a:r>
              <a:rPr lang="en-US" altLang="en-US"/>
              <a:t>Protection Mechanisms</a:t>
            </a:r>
            <a:endParaRPr lang="en-US"/>
          </a:p>
        </p:txBody>
      </p:sp>
      <p:sp>
        <p:nvSpPr>
          <p:cNvPr id="248835" name="Rectangle 3"/>
          <p:cNvSpPr>
            <a:spLocks noGrp="1" noChangeArrowheads="1"/>
          </p:cNvSpPr>
          <p:nvPr>
            <p:ph type="subTitle" idx="1"/>
          </p:nvPr>
        </p:nvSpPr>
        <p:spPr/>
        <p:txBody>
          <a:bodyPr/>
          <a:lstStyle/>
          <a:p>
            <a:endParaRPr lang="en-US"/>
          </a:p>
        </p:txBody>
      </p:sp>
    </p:spTree>
    <p:extLst>
      <p:ext uri="{BB962C8B-B14F-4D97-AF65-F5344CB8AC3E}">
        <p14:creationId xmlns:p14="http://schemas.microsoft.com/office/powerpoint/2010/main" val="901272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5" name="Rectangle 3"/>
          <p:cNvSpPr>
            <a:spLocks noGrp="1" noChangeArrowheads="1"/>
          </p:cNvSpPr>
          <p:nvPr>
            <p:ph type="body" idx="1"/>
          </p:nvPr>
        </p:nvSpPr>
        <p:spPr/>
        <p:txBody>
          <a:bodyPr/>
          <a:lstStyle/>
          <a:p>
            <a:r>
              <a:rPr lang="en-US" sz="2400" i="1" dirty="0"/>
              <a:t>Security Kernel</a:t>
            </a:r>
            <a:r>
              <a:rPr lang="en-US" sz="2400" dirty="0"/>
              <a:t>: HW, firmware, SW elements of a trusted computing base that implement the reference monitor concept</a:t>
            </a:r>
          </a:p>
          <a:p>
            <a:r>
              <a:rPr lang="en-US" sz="2400" i="1" dirty="0"/>
              <a:t>Reference Monitor</a:t>
            </a:r>
            <a:r>
              <a:rPr lang="en-US" sz="2400" dirty="0"/>
              <a:t>: system component that enforces access controls on an object</a:t>
            </a:r>
          </a:p>
          <a:p>
            <a:pPr lvl="1"/>
            <a:r>
              <a:rPr lang="en-US" sz="2000" dirty="0"/>
              <a:t>Security Kernel MUST:</a:t>
            </a:r>
          </a:p>
          <a:p>
            <a:pPr lvl="2"/>
            <a:r>
              <a:rPr lang="en-US" sz="1800" dirty="0"/>
              <a:t>Mediate all access</a:t>
            </a:r>
          </a:p>
          <a:p>
            <a:pPr lvl="2"/>
            <a:r>
              <a:rPr lang="en-US" sz="1800" dirty="0"/>
              <a:t>Be protected from modification</a:t>
            </a:r>
          </a:p>
          <a:p>
            <a:pPr lvl="2"/>
            <a:r>
              <a:rPr lang="en-US" sz="1800" dirty="0"/>
              <a:t>Be verified as correct</a:t>
            </a:r>
          </a:p>
          <a:p>
            <a:r>
              <a:rPr lang="en-US" sz="2400" dirty="0"/>
              <a:t>Other related kernel-level approaches:</a:t>
            </a:r>
          </a:p>
          <a:p>
            <a:pPr lvl="1"/>
            <a:r>
              <a:rPr lang="en-US" sz="2000" dirty="0"/>
              <a:t>Separate HW device that verifies system</a:t>
            </a:r>
          </a:p>
          <a:p>
            <a:pPr lvl="1"/>
            <a:r>
              <a:rPr lang="en-US" sz="2000" dirty="0"/>
              <a:t>Use of virtual machines with difference security levels</a:t>
            </a:r>
          </a:p>
          <a:p>
            <a:pPr lvl="1"/>
            <a:r>
              <a:rPr lang="en-US" sz="2000" dirty="0"/>
              <a:t>Use of separate security kernel operating in confines of hardware protected environment</a:t>
            </a:r>
          </a:p>
        </p:txBody>
      </p:sp>
      <p:sp>
        <p:nvSpPr>
          <p:cNvPr id="289794" name="Rectangle 2"/>
          <p:cNvSpPr>
            <a:spLocks noGrp="1" noChangeArrowheads="1"/>
          </p:cNvSpPr>
          <p:nvPr>
            <p:ph type="title"/>
          </p:nvPr>
        </p:nvSpPr>
        <p:spPr/>
        <p:txBody>
          <a:bodyPr/>
          <a:lstStyle/>
          <a:p>
            <a:r>
              <a:rPr lang="en-US"/>
              <a:t>Rings</a:t>
            </a:r>
          </a:p>
        </p:txBody>
      </p:sp>
      <p:grpSp>
        <p:nvGrpSpPr>
          <p:cNvPr id="3" name="Group 2"/>
          <p:cNvGrpSpPr/>
          <p:nvPr/>
        </p:nvGrpSpPr>
        <p:grpSpPr>
          <a:xfrm>
            <a:off x="6324600" y="2514600"/>
            <a:ext cx="2514600" cy="2514600"/>
            <a:chOff x="6324600" y="2514600"/>
            <a:chExt cx="2514600" cy="2514600"/>
          </a:xfrm>
        </p:grpSpPr>
        <p:sp>
          <p:nvSpPr>
            <p:cNvPr id="289796" name="Oval 4"/>
            <p:cNvSpPr>
              <a:spLocks noChangeArrowheads="1"/>
            </p:cNvSpPr>
            <p:nvPr/>
          </p:nvSpPr>
          <p:spPr bwMode="auto">
            <a:xfrm>
              <a:off x="6324600" y="2514600"/>
              <a:ext cx="2514600" cy="2514600"/>
            </a:xfrm>
            <a:prstGeom prst="ellipse">
              <a:avLst/>
            </a:prstGeom>
            <a:ln w="57150">
              <a:headEnd/>
              <a:tailEnd/>
            </a:ln>
            <a:extLst/>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fontAlgn="base">
                <a:spcBef>
                  <a:spcPct val="0"/>
                </a:spcBef>
                <a:spcAft>
                  <a:spcPct val="0"/>
                </a:spcAft>
              </a:pPr>
              <a:endParaRPr lang="en-US" sz="2400" smtClean="0">
                <a:solidFill>
                  <a:srgbClr val="FFFFFF"/>
                </a:solidFill>
              </a:endParaRPr>
            </a:p>
          </p:txBody>
        </p:sp>
        <p:sp>
          <p:nvSpPr>
            <p:cNvPr id="289797" name="Oval 5"/>
            <p:cNvSpPr>
              <a:spLocks noChangeArrowheads="1"/>
            </p:cNvSpPr>
            <p:nvPr/>
          </p:nvSpPr>
          <p:spPr bwMode="auto">
            <a:xfrm>
              <a:off x="6671441" y="2873829"/>
              <a:ext cx="1820917" cy="1796143"/>
            </a:xfrm>
            <a:prstGeom prst="ellipse">
              <a:avLst/>
            </a:prstGeom>
            <a:ln w="57150">
              <a:headEnd/>
              <a:tailEnd/>
            </a:ln>
            <a:extLst/>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fontAlgn="base">
                <a:spcBef>
                  <a:spcPct val="0"/>
                </a:spcBef>
                <a:spcAft>
                  <a:spcPct val="0"/>
                </a:spcAft>
              </a:pPr>
              <a:endParaRPr lang="en-US" sz="2400" smtClean="0">
                <a:solidFill>
                  <a:srgbClr val="FFFFFF"/>
                </a:solidFill>
              </a:endParaRPr>
            </a:p>
          </p:txBody>
        </p:sp>
        <p:sp>
          <p:nvSpPr>
            <p:cNvPr id="289798" name="Oval 6"/>
            <p:cNvSpPr>
              <a:spLocks noChangeArrowheads="1"/>
            </p:cNvSpPr>
            <p:nvPr/>
          </p:nvSpPr>
          <p:spPr bwMode="auto">
            <a:xfrm>
              <a:off x="6931572" y="3143250"/>
              <a:ext cx="1300655" cy="1257300"/>
            </a:xfrm>
            <a:prstGeom prst="ellipse">
              <a:avLst/>
            </a:prstGeom>
            <a:ln w="57150">
              <a:headEnd/>
              <a:tailEnd/>
            </a:ln>
            <a:extLst/>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fontAlgn="base">
                <a:spcBef>
                  <a:spcPct val="0"/>
                </a:spcBef>
                <a:spcAft>
                  <a:spcPct val="0"/>
                </a:spcAft>
              </a:pPr>
              <a:endParaRPr lang="en-US" sz="2400" smtClean="0">
                <a:solidFill>
                  <a:srgbClr val="FFFFFF"/>
                </a:solidFill>
              </a:endParaRPr>
            </a:p>
          </p:txBody>
        </p:sp>
        <p:sp>
          <p:nvSpPr>
            <p:cNvPr id="289799" name="Oval 7"/>
            <p:cNvSpPr>
              <a:spLocks noChangeArrowheads="1"/>
            </p:cNvSpPr>
            <p:nvPr/>
          </p:nvSpPr>
          <p:spPr bwMode="auto">
            <a:xfrm>
              <a:off x="7203735" y="3412670"/>
              <a:ext cx="731520" cy="731520"/>
            </a:xfrm>
            <a:prstGeom prst="ellipse">
              <a:avLst/>
            </a:prstGeom>
            <a:ln w="57150">
              <a:headEnd/>
              <a:tailEnd/>
            </a:ln>
            <a:extLst/>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fontAlgn="base">
                <a:spcBef>
                  <a:spcPct val="0"/>
                </a:spcBef>
                <a:spcAft>
                  <a:spcPct val="0"/>
                </a:spcAft>
              </a:pPr>
              <a:endParaRPr lang="en-US" sz="2400" smtClean="0">
                <a:solidFill>
                  <a:srgbClr val="FFFFFF"/>
                </a:solidFill>
              </a:endParaRPr>
            </a:p>
          </p:txBody>
        </p:sp>
        <p:sp>
          <p:nvSpPr>
            <p:cNvPr id="289800" name="Text Box 8"/>
            <p:cNvSpPr txBox="1">
              <a:spLocks noChangeArrowheads="1"/>
            </p:cNvSpPr>
            <p:nvPr/>
          </p:nvSpPr>
          <p:spPr bwMode="auto">
            <a:xfrm>
              <a:off x="7625255" y="3143250"/>
              <a:ext cx="346841" cy="396648"/>
            </a:xfrm>
            <a:prstGeom prst="rect">
              <a:avLst/>
            </a:prstGeom>
            <a:noFill/>
            <a:ln>
              <a:noFill/>
            </a:ln>
            <a:effectLst/>
            <a:extLst/>
          </p:spPr>
          <p:txBody>
            <a:bodyPr>
              <a:spAutoFit/>
            </a:bodyPr>
            <a:lstStyle/>
            <a:p>
              <a:pPr fontAlgn="base">
                <a:spcBef>
                  <a:spcPct val="50000"/>
                </a:spcBef>
                <a:spcAft>
                  <a:spcPct val="0"/>
                </a:spcAft>
              </a:pPr>
              <a:r>
                <a:rPr lang="en-US" sz="1600" smtClean="0">
                  <a:solidFill>
                    <a:schemeClr val="bg1"/>
                  </a:solidFill>
                  <a:latin typeface="Arial Black" pitchFamily="34" charset="0"/>
                </a:rPr>
                <a:t>1</a:t>
              </a:r>
            </a:p>
          </p:txBody>
        </p:sp>
        <p:sp>
          <p:nvSpPr>
            <p:cNvPr id="289801" name="Text Box 9"/>
            <p:cNvSpPr txBox="1">
              <a:spLocks noChangeArrowheads="1"/>
            </p:cNvSpPr>
            <p:nvPr/>
          </p:nvSpPr>
          <p:spPr bwMode="auto">
            <a:xfrm>
              <a:off x="7451834" y="3412671"/>
              <a:ext cx="346841" cy="396648"/>
            </a:xfrm>
            <a:prstGeom prst="rect">
              <a:avLst/>
            </a:prstGeom>
            <a:noFill/>
            <a:ln>
              <a:noFill/>
            </a:ln>
            <a:effectLst/>
            <a:extLst/>
          </p:spPr>
          <p:txBody>
            <a:bodyPr>
              <a:spAutoFit/>
            </a:bodyPr>
            <a:lstStyle/>
            <a:p>
              <a:pPr fontAlgn="base">
                <a:spcBef>
                  <a:spcPct val="50000"/>
                </a:spcBef>
                <a:spcAft>
                  <a:spcPct val="0"/>
                </a:spcAft>
              </a:pPr>
              <a:r>
                <a:rPr lang="en-US" sz="1600" smtClean="0">
                  <a:solidFill>
                    <a:schemeClr val="bg1"/>
                  </a:solidFill>
                  <a:latin typeface="Arial Black" pitchFamily="34" charset="0"/>
                </a:rPr>
                <a:t>0</a:t>
              </a:r>
            </a:p>
          </p:txBody>
        </p:sp>
        <p:sp>
          <p:nvSpPr>
            <p:cNvPr id="289802" name="Text Box 10"/>
            <p:cNvSpPr txBox="1">
              <a:spLocks noChangeArrowheads="1"/>
            </p:cNvSpPr>
            <p:nvPr/>
          </p:nvSpPr>
          <p:spPr bwMode="auto">
            <a:xfrm>
              <a:off x="7798676" y="2926216"/>
              <a:ext cx="346841" cy="396648"/>
            </a:xfrm>
            <a:prstGeom prst="rect">
              <a:avLst/>
            </a:prstGeom>
            <a:noFill/>
            <a:ln>
              <a:noFill/>
            </a:ln>
            <a:effectLst/>
            <a:extLst/>
          </p:spPr>
          <p:txBody>
            <a:bodyPr>
              <a:spAutoFit/>
            </a:bodyPr>
            <a:lstStyle/>
            <a:p>
              <a:pPr fontAlgn="base">
                <a:spcBef>
                  <a:spcPct val="50000"/>
                </a:spcBef>
                <a:spcAft>
                  <a:spcPct val="0"/>
                </a:spcAft>
              </a:pPr>
              <a:r>
                <a:rPr lang="en-US" sz="1600" smtClean="0">
                  <a:solidFill>
                    <a:schemeClr val="bg1"/>
                  </a:solidFill>
                  <a:latin typeface="Arial Black" pitchFamily="34" charset="0"/>
                </a:rPr>
                <a:t>2</a:t>
              </a:r>
            </a:p>
          </p:txBody>
        </p:sp>
        <p:sp>
          <p:nvSpPr>
            <p:cNvPr id="289803" name="Text Box 11"/>
            <p:cNvSpPr txBox="1">
              <a:spLocks noChangeArrowheads="1"/>
            </p:cNvSpPr>
            <p:nvPr/>
          </p:nvSpPr>
          <p:spPr bwMode="auto">
            <a:xfrm>
              <a:off x="7972097" y="2694214"/>
              <a:ext cx="346841" cy="396648"/>
            </a:xfrm>
            <a:prstGeom prst="rect">
              <a:avLst/>
            </a:prstGeom>
            <a:noFill/>
            <a:ln>
              <a:noFill/>
            </a:ln>
            <a:effectLst/>
            <a:extLst/>
          </p:spPr>
          <p:txBody>
            <a:bodyPr>
              <a:spAutoFit/>
            </a:bodyPr>
            <a:lstStyle/>
            <a:p>
              <a:pPr fontAlgn="base">
                <a:spcBef>
                  <a:spcPct val="50000"/>
                </a:spcBef>
                <a:spcAft>
                  <a:spcPct val="0"/>
                </a:spcAft>
              </a:pPr>
              <a:r>
                <a:rPr lang="en-US" sz="1600" smtClean="0">
                  <a:solidFill>
                    <a:schemeClr val="bg1"/>
                  </a:solidFill>
                  <a:latin typeface="Arial Black" pitchFamily="34" charset="0"/>
                </a:rPr>
                <a:t>3</a:t>
              </a:r>
            </a:p>
          </p:txBody>
        </p:sp>
      </p:grpSp>
    </p:spTree>
    <p:extLst>
      <p:ext uri="{BB962C8B-B14F-4D97-AF65-F5344CB8AC3E}">
        <p14:creationId xmlns:p14="http://schemas.microsoft.com/office/powerpoint/2010/main" val="947635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ctrTitle"/>
          </p:nvPr>
        </p:nvSpPr>
        <p:spPr/>
        <p:txBody>
          <a:bodyPr/>
          <a:lstStyle/>
          <a:p>
            <a:pPr eaLnBrk="1" hangingPunct="1"/>
            <a:r>
              <a:rPr lang="en-US" dirty="0" smtClean="0"/>
              <a:t>Let’s Get Started.</a:t>
            </a:r>
          </a:p>
        </p:txBody>
      </p:sp>
      <p:sp>
        <p:nvSpPr>
          <p:cNvPr id="17411" name="Rectangle 7"/>
          <p:cNvSpPr>
            <a:spLocks noGrp="1" noChangeArrowheads="1"/>
          </p:cNvSpPr>
          <p:nvPr>
            <p:ph type="subTitle" idx="1"/>
          </p:nvPr>
        </p:nvSpPr>
        <p:spPr/>
        <p:txBody>
          <a:bodyPr/>
          <a:lstStyle/>
          <a:p>
            <a:pPr eaLnBrk="1" hangingPunct="1"/>
            <a:r>
              <a:rPr lang="en-US" smtClean="0"/>
              <a:t> </a:t>
            </a:r>
          </a:p>
        </p:txBody>
      </p:sp>
      <p:sp>
        <p:nvSpPr>
          <p:cNvPr id="4" name="Slide Number Placeholder 3"/>
          <p:cNvSpPr>
            <a:spLocks noGrp="1"/>
          </p:cNvSpPr>
          <p:nvPr>
            <p:ph type="sldNum" sz="quarter" idx="4294967295"/>
          </p:nvPr>
        </p:nvSpPr>
        <p:spPr>
          <a:xfrm>
            <a:off x="8382000" y="6559550"/>
            <a:ext cx="762000" cy="263525"/>
          </a:xfrm>
        </p:spPr>
        <p:txBody>
          <a:bodyPr/>
          <a:lstStyle/>
          <a:p>
            <a:fld id="{FB124A42-3BFC-4002-A422-5D3896DD5E41}" type="slidenum">
              <a:rPr lang="en-US" smtClean="0"/>
              <a:pPr/>
              <a:t>12</a:t>
            </a:fld>
            <a:endParaRPr lang="en-US" dirty="0"/>
          </a:p>
        </p:txBody>
      </p:sp>
    </p:spTree>
    <p:extLst>
      <p:ext uri="{BB962C8B-B14F-4D97-AF65-F5344CB8AC3E}">
        <p14:creationId xmlns:p14="http://schemas.microsoft.com/office/powerpoint/2010/main" val="3400010828"/>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p:txBody>
          <a:bodyPr/>
          <a:lstStyle/>
          <a:p>
            <a:r>
              <a:rPr lang="en-US"/>
              <a:t>Security Labels</a:t>
            </a:r>
          </a:p>
        </p:txBody>
      </p:sp>
      <p:sp>
        <p:nvSpPr>
          <p:cNvPr id="290819" name="Rectangle 3"/>
          <p:cNvSpPr>
            <a:spLocks noGrp="1" noChangeArrowheads="1"/>
          </p:cNvSpPr>
          <p:nvPr>
            <p:ph type="body" idx="1"/>
          </p:nvPr>
        </p:nvSpPr>
        <p:spPr/>
        <p:txBody>
          <a:bodyPr/>
          <a:lstStyle/>
          <a:p>
            <a:r>
              <a:rPr lang="en-US"/>
              <a:t>Indicate special security handling</a:t>
            </a:r>
          </a:p>
          <a:p>
            <a:r>
              <a:rPr lang="en-US"/>
              <a:t>Sometimes used for access control</a:t>
            </a:r>
          </a:p>
          <a:p>
            <a:r>
              <a:rPr lang="en-US"/>
              <a:t>Usually cannot be altered (easily) once applied</a:t>
            </a:r>
          </a:p>
          <a:p>
            <a:r>
              <a:rPr lang="en-US"/>
              <a:t>Used in conjunction with security policy</a:t>
            </a:r>
          </a:p>
          <a:p>
            <a:pPr lvl="1"/>
            <a:r>
              <a:rPr lang="en-US"/>
              <a:t>Incurs additional overhead from the additional policy comparison and processing</a:t>
            </a:r>
          </a:p>
          <a:p>
            <a:pPr lvl="1"/>
            <a:r>
              <a:rPr lang="en-US"/>
              <a:t>Evaluated and used in accordance with a strong security policy</a:t>
            </a:r>
          </a:p>
        </p:txBody>
      </p:sp>
    </p:spTree>
    <p:extLst>
      <p:ext uri="{BB962C8B-B14F-4D97-AF65-F5344CB8AC3E}">
        <p14:creationId xmlns:p14="http://schemas.microsoft.com/office/powerpoint/2010/main" val="4262201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ChangeArrowheads="1"/>
          </p:cNvSpPr>
          <p:nvPr>
            <p:ph type="title"/>
          </p:nvPr>
        </p:nvSpPr>
        <p:spPr/>
        <p:txBody>
          <a:bodyPr/>
          <a:lstStyle/>
          <a:p>
            <a:r>
              <a:rPr lang="en-US"/>
              <a:t>Security Modes</a:t>
            </a:r>
          </a:p>
        </p:txBody>
      </p:sp>
      <p:sp>
        <p:nvSpPr>
          <p:cNvPr id="291843" name="Rectangle 3"/>
          <p:cNvSpPr>
            <a:spLocks noGrp="1" noChangeArrowheads="1"/>
          </p:cNvSpPr>
          <p:nvPr>
            <p:ph type="body" idx="1"/>
          </p:nvPr>
        </p:nvSpPr>
        <p:spPr/>
        <p:txBody>
          <a:bodyPr>
            <a:normAutofit lnSpcReduction="10000"/>
          </a:bodyPr>
          <a:lstStyle/>
          <a:p>
            <a:pPr>
              <a:lnSpc>
                <a:spcPct val="80000"/>
              </a:lnSpc>
            </a:pPr>
            <a:r>
              <a:rPr lang="en-US" sz="2400" i="1"/>
              <a:t>System High Mode of Operation</a:t>
            </a:r>
          </a:p>
          <a:p>
            <a:pPr lvl="1">
              <a:lnSpc>
                <a:spcPct val="80000"/>
              </a:lnSpc>
            </a:pPr>
            <a:r>
              <a:rPr lang="en-US" sz="2000"/>
              <a:t>Operates at the highest level of information  classification where all users must have clearances for the highest level</a:t>
            </a:r>
          </a:p>
          <a:p>
            <a:pPr>
              <a:lnSpc>
                <a:spcPct val="80000"/>
              </a:lnSpc>
            </a:pPr>
            <a:r>
              <a:rPr lang="en-US" sz="2400" i="1"/>
              <a:t>Multilevel Mode of Operation</a:t>
            </a:r>
          </a:p>
          <a:p>
            <a:pPr lvl="1">
              <a:lnSpc>
                <a:spcPct val="80000"/>
              </a:lnSpc>
            </a:pPr>
            <a:r>
              <a:rPr lang="en-US" sz="2000"/>
              <a:t>Supports users with different clearances and data at multiple classification levels</a:t>
            </a:r>
          </a:p>
          <a:p>
            <a:pPr>
              <a:lnSpc>
                <a:spcPct val="80000"/>
              </a:lnSpc>
            </a:pPr>
            <a:r>
              <a:rPr lang="en-US" sz="2400" i="1"/>
              <a:t>Dedicated</a:t>
            </a:r>
          </a:p>
          <a:p>
            <a:pPr lvl="1">
              <a:lnSpc>
                <a:spcPct val="80000"/>
              </a:lnSpc>
            </a:pPr>
            <a:r>
              <a:rPr lang="en-US" sz="2000"/>
              <a:t>Everyone has clearance and need to know</a:t>
            </a:r>
          </a:p>
          <a:p>
            <a:pPr lvl="1">
              <a:lnSpc>
                <a:spcPct val="80000"/>
              </a:lnSpc>
            </a:pPr>
            <a:r>
              <a:rPr lang="en-US" sz="2000"/>
              <a:t>Possible to handle more than one classification type</a:t>
            </a:r>
          </a:p>
          <a:p>
            <a:pPr>
              <a:lnSpc>
                <a:spcPct val="80000"/>
              </a:lnSpc>
            </a:pPr>
            <a:r>
              <a:rPr lang="en-US" sz="2400" i="1"/>
              <a:t>Compartmented</a:t>
            </a:r>
          </a:p>
          <a:p>
            <a:pPr lvl="1">
              <a:lnSpc>
                <a:spcPct val="80000"/>
              </a:lnSpc>
            </a:pPr>
            <a:r>
              <a:rPr lang="en-US" sz="2000"/>
              <a:t>Everyone has clearance, but not need to know</a:t>
            </a:r>
          </a:p>
          <a:p>
            <a:pPr>
              <a:lnSpc>
                <a:spcPct val="80000"/>
              </a:lnSpc>
            </a:pPr>
            <a:r>
              <a:rPr lang="en-US" sz="2400" i="1"/>
              <a:t>Controlled</a:t>
            </a:r>
          </a:p>
          <a:p>
            <a:pPr lvl="1">
              <a:lnSpc>
                <a:spcPct val="80000"/>
              </a:lnSpc>
            </a:pPr>
            <a:r>
              <a:rPr lang="en-US" sz="2000"/>
              <a:t>Type of multilevel security where limited trust is placed in system (HW/SW) and on the data (restrictions on the classification of the information  levels that can be processed</a:t>
            </a:r>
          </a:p>
          <a:p>
            <a:pPr>
              <a:lnSpc>
                <a:spcPct val="80000"/>
              </a:lnSpc>
            </a:pPr>
            <a:r>
              <a:rPr lang="en-US" sz="2400" i="1"/>
              <a:t>Limited Access</a:t>
            </a:r>
          </a:p>
          <a:p>
            <a:pPr lvl="1">
              <a:lnSpc>
                <a:spcPct val="80000"/>
              </a:lnSpc>
            </a:pPr>
            <a:r>
              <a:rPr lang="en-US" sz="2000"/>
              <a:t>Minimum user clearance is not cleared and the maximum data classification  is unclassified but sensitive</a:t>
            </a:r>
          </a:p>
        </p:txBody>
      </p:sp>
    </p:spTree>
    <p:extLst>
      <p:ext uri="{BB962C8B-B14F-4D97-AF65-F5344CB8AC3E}">
        <p14:creationId xmlns:p14="http://schemas.microsoft.com/office/powerpoint/2010/main" val="3108719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p:txBody>
          <a:bodyPr/>
          <a:lstStyle/>
          <a:p>
            <a:r>
              <a:rPr lang="en-US"/>
              <a:t>Additional Security Considerations</a:t>
            </a:r>
          </a:p>
        </p:txBody>
      </p:sp>
      <p:sp>
        <p:nvSpPr>
          <p:cNvPr id="292867" name="Rectangle 3"/>
          <p:cNvSpPr>
            <a:spLocks noGrp="1" noChangeArrowheads="1"/>
          </p:cNvSpPr>
          <p:nvPr>
            <p:ph type="body" idx="1"/>
          </p:nvPr>
        </p:nvSpPr>
        <p:spPr/>
        <p:txBody>
          <a:bodyPr>
            <a:normAutofit lnSpcReduction="10000"/>
          </a:bodyPr>
          <a:lstStyle/>
          <a:p>
            <a:pPr>
              <a:lnSpc>
                <a:spcPct val="90000"/>
              </a:lnSpc>
            </a:pPr>
            <a:r>
              <a:rPr lang="en-US"/>
              <a:t>Covert Channel</a:t>
            </a:r>
          </a:p>
          <a:p>
            <a:pPr lvl="1">
              <a:lnSpc>
                <a:spcPct val="90000"/>
              </a:lnSpc>
            </a:pPr>
            <a:r>
              <a:rPr lang="en-US"/>
              <a:t>Unintended communication path, e.g. sniped common storage area or communications path</a:t>
            </a:r>
          </a:p>
          <a:p>
            <a:pPr>
              <a:lnSpc>
                <a:spcPct val="90000"/>
              </a:lnSpc>
            </a:pPr>
            <a:r>
              <a:rPr lang="en-US"/>
              <a:t>Lack of Parameter Checking</a:t>
            </a:r>
          </a:p>
          <a:p>
            <a:pPr lvl="1">
              <a:lnSpc>
                <a:spcPct val="90000"/>
              </a:lnSpc>
            </a:pPr>
            <a:r>
              <a:rPr lang="en-US"/>
              <a:t>Failure to check size or validate content of input data</a:t>
            </a:r>
          </a:p>
          <a:p>
            <a:pPr>
              <a:lnSpc>
                <a:spcPct val="90000"/>
              </a:lnSpc>
            </a:pPr>
            <a:r>
              <a:rPr lang="en-US"/>
              <a:t>Maintenance Hook (or “Trapdoor”)</a:t>
            </a:r>
          </a:p>
          <a:p>
            <a:pPr lvl="1">
              <a:lnSpc>
                <a:spcPct val="90000"/>
              </a:lnSpc>
            </a:pPr>
            <a:r>
              <a:rPr lang="en-US"/>
              <a:t>Subverted maintenance SW that bypasses security mechanisms</a:t>
            </a:r>
          </a:p>
          <a:p>
            <a:pPr>
              <a:lnSpc>
                <a:spcPct val="90000"/>
              </a:lnSpc>
            </a:pPr>
            <a:r>
              <a:rPr lang="en-US"/>
              <a:t>Time of Check to Time of Use (TOC/TOU) Attack</a:t>
            </a:r>
          </a:p>
          <a:p>
            <a:pPr lvl="1">
              <a:lnSpc>
                <a:spcPct val="90000"/>
              </a:lnSpc>
            </a:pPr>
            <a:r>
              <a:rPr lang="en-US"/>
              <a:t>Exploits that difference in the time that security controls were applied and the time that authorized service was used</a:t>
            </a:r>
          </a:p>
        </p:txBody>
      </p:sp>
    </p:spTree>
    <p:extLst>
      <p:ext uri="{BB962C8B-B14F-4D97-AF65-F5344CB8AC3E}">
        <p14:creationId xmlns:p14="http://schemas.microsoft.com/office/powerpoint/2010/main" val="2425366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p:txBody>
          <a:bodyPr/>
          <a:lstStyle/>
          <a:p>
            <a:r>
              <a:rPr lang="en-US"/>
              <a:t>Recovery Procedures</a:t>
            </a:r>
          </a:p>
        </p:txBody>
      </p:sp>
      <p:sp>
        <p:nvSpPr>
          <p:cNvPr id="293891" name="Rectangle 3"/>
          <p:cNvSpPr>
            <a:spLocks noGrp="1" noChangeArrowheads="1"/>
          </p:cNvSpPr>
          <p:nvPr>
            <p:ph type="body" idx="1"/>
          </p:nvPr>
        </p:nvSpPr>
        <p:spPr/>
        <p:txBody>
          <a:bodyPr>
            <a:normAutofit lnSpcReduction="10000"/>
          </a:bodyPr>
          <a:lstStyle/>
          <a:p>
            <a:pPr marL="533400" indent="-533400"/>
            <a:r>
              <a:rPr lang="en-US"/>
              <a:t>Maintenance Mode</a:t>
            </a:r>
          </a:p>
          <a:p>
            <a:pPr marL="914400" lvl="1" indent="-457200"/>
            <a:r>
              <a:rPr lang="en-US"/>
              <a:t>Only  privileged users from  privileged terminals</a:t>
            </a:r>
          </a:p>
          <a:p>
            <a:pPr marL="533400" indent="-533400"/>
            <a:r>
              <a:rPr lang="en-US"/>
              <a:t>Fault Tolerance</a:t>
            </a:r>
          </a:p>
          <a:p>
            <a:pPr marL="914400" lvl="1" indent="-457200"/>
            <a:r>
              <a:rPr lang="en-US"/>
              <a:t>System must be capable of detecting and rectifying the problem, maintaining system operations</a:t>
            </a:r>
          </a:p>
          <a:p>
            <a:pPr marL="1295400" lvl="2" indent="-381000">
              <a:buFont typeface="Wingdings" pitchFamily="2" charset="2"/>
              <a:buAutoNum type="arabicPeriod"/>
            </a:pPr>
            <a:r>
              <a:rPr lang="en-US"/>
              <a:t>Fail Safe – program execution is terminated, and the system is protected from being compromised</a:t>
            </a:r>
          </a:p>
          <a:p>
            <a:pPr marL="1295400" lvl="2" indent="-381000">
              <a:buFont typeface="Wingdings" pitchFamily="2" charset="2"/>
              <a:buAutoNum type="arabicPeriod"/>
            </a:pPr>
            <a:r>
              <a:rPr lang="en-US"/>
              <a:t>Fail Soft or “Resilient” – non-critical processing terminated, allowing system to continue processing</a:t>
            </a:r>
          </a:p>
          <a:p>
            <a:pPr marL="1295400" lvl="2" indent="-381000">
              <a:buFont typeface="Wingdings" pitchFamily="2" charset="2"/>
              <a:buAutoNum type="arabicPeriod"/>
            </a:pPr>
            <a:r>
              <a:rPr lang="en-US"/>
              <a:t>Failover – switching to a duplicate “hot” backup component in real-time, allowing system to continue processing</a:t>
            </a:r>
          </a:p>
          <a:p>
            <a:pPr marL="1295400" lvl="2" indent="-381000">
              <a:buFont typeface="Wingdings" pitchFamily="2" charset="2"/>
              <a:buAutoNum type="arabicPeriod"/>
            </a:pPr>
            <a:r>
              <a:rPr lang="en-US"/>
              <a:t>Cold Start – system failure – fault tolerance fails – requires employing maintenance mode</a:t>
            </a:r>
          </a:p>
        </p:txBody>
      </p:sp>
    </p:spTree>
    <p:extLst>
      <p:ext uri="{BB962C8B-B14F-4D97-AF65-F5344CB8AC3E}">
        <p14:creationId xmlns:p14="http://schemas.microsoft.com/office/powerpoint/2010/main" val="1318098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6" name="Rectangle 4"/>
          <p:cNvSpPr>
            <a:spLocks noGrp="1" noChangeArrowheads="1"/>
          </p:cNvSpPr>
          <p:nvPr>
            <p:ph type="ctrTitle"/>
          </p:nvPr>
        </p:nvSpPr>
        <p:spPr/>
        <p:txBody>
          <a:bodyPr/>
          <a:lstStyle/>
          <a:p>
            <a:r>
              <a:rPr lang="en-US"/>
              <a:t>ASSURANCE</a:t>
            </a:r>
          </a:p>
        </p:txBody>
      </p:sp>
      <p:sp>
        <p:nvSpPr>
          <p:cNvPr id="294917" name="Rectangle 5"/>
          <p:cNvSpPr>
            <a:spLocks noGrp="1" noChangeArrowheads="1"/>
          </p:cNvSpPr>
          <p:nvPr>
            <p:ph type="subTitle" idx="1"/>
          </p:nvPr>
        </p:nvSpPr>
        <p:spPr/>
        <p:txBody>
          <a:bodyPr/>
          <a:lstStyle/>
          <a:p>
            <a:r>
              <a:rPr lang="en-US"/>
              <a:t>Degrees of confidence in satisfaction of security needs.</a:t>
            </a:r>
          </a:p>
        </p:txBody>
      </p:sp>
    </p:spTree>
    <p:extLst>
      <p:ext uri="{BB962C8B-B14F-4D97-AF65-F5344CB8AC3E}">
        <p14:creationId xmlns:p14="http://schemas.microsoft.com/office/powerpoint/2010/main" val="1878911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ctrTitle"/>
          </p:nvPr>
        </p:nvSpPr>
        <p:spPr/>
        <p:txBody>
          <a:bodyPr/>
          <a:lstStyle/>
          <a:p>
            <a:r>
              <a:rPr lang="en-US" altLang="en-US"/>
              <a:t>Evaluation Criteria</a:t>
            </a:r>
            <a:endParaRPr lang="en-US"/>
          </a:p>
        </p:txBody>
      </p:sp>
      <p:sp>
        <p:nvSpPr>
          <p:cNvPr id="249859" name="Rectangle 3"/>
          <p:cNvSpPr>
            <a:spLocks noGrp="1" noChangeArrowheads="1"/>
          </p:cNvSpPr>
          <p:nvPr>
            <p:ph type="subTitle" idx="1"/>
          </p:nvPr>
        </p:nvSpPr>
        <p:spPr/>
        <p:txBody>
          <a:bodyPr/>
          <a:lstStyle/>
          <a:p>
            <a:endParaRPr lang="en-US"/>
          </a:p>
        </p:txBody>
      </p:sp>
    </p:spTree>
    <p:extLst>
      <p:ext uri="{BB962C8B-B14F-4D97-AF65-F5344CB8AC3E}">
        <p14:creationId xmlns:p14="http://schemas.microsoft.com/office/powerpoint/2010/main" val="3641167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p:txBody>
          <a:bodyPr/>
          <a:lstStyle/>
          <a:p>
            <a:r>
              <a:rPr lang="en-US"/>
              <a:t>TCSEC</a:t>
            </a:r>
          </a:p>
        </p:txBody>
      </p:sp>
      <p:sp>
        <p:nvSpPr>
          <p:cNvPr id="296963" name="Rectangle 3"/>
          <p:cNvSpPr>
            <a:spLocks noGrp="1" noChangeArrowheads="1"/>
          </p:cNvSpPr>
          <p:nvPr>
            <p:ph type="body" idx="1"/>
          </p:nvPr>
        </p:nvSpPr>
        <p:spPr/>
        <p:txBody>
          <a:bodyPr>
            <a:normAutofit fontScale="92500" lnSpcReduction="20000"/>
          </a:bodyPr>
          <a:lstStyle/>
          <a:p>
            <a:pPr>
              <a:lnSpc>
                <a:spcPct val="90000"/>
              </a:lnSpc>
              <a:buFont typeface="Wingdings" pitchFamily="2" charset="2"/>
              <a:buNone/>
            </a:pPr>
            <a:r>
              <a:rPr lang="en-US"/>
              <a:t>Level </a:t>
            </a:r>
            <a:r>
              <a:rPr lang="en-US">
                <a:latin typeface="Arial Black" pitchFamily="34" charset="0"/>
              </a:rPr>
              <a:t>D</a:t>
            </a:r>
            <a:r>
              <a:rPr lang="en-US"/>
              <a:t>. Minimal protection</a:t>
            </a:r>
          </a:p>
          <a:p>
            <a:pPr>
              <a:lnSpc>
                <a:spcPct val="90000"/>
              </a:lnSpc>
              <a:buFont typeface="Wingdings" pitchFamily="2" charset="2"/>
              <a:buNone/>
            </a:pPr>
            <a:r>
              <a:rPr lang="en-US"/>
              <a:t>Level </a:t>
            </a:r>
            <a:r>
              <a:rPr lang="en-US">
                <a:latin typeface="Arial Black" pitchFamily="34" charset="0"/>
              </a:rPr>
              <a:t>C</a:t>
            </a:r>
            <a:r>
              <a:rPr lang="en-US"/>
              <a:t>. Discretionary protection</a:t>
            </a:r>
          </a:p>
          <a:p>
            <a:pPr>
              <a:lnSpc>
                <a:spcPct val="90000"/>
              </a:lnSpc>
              <a:buFont typeface="Wingdings" pitchFamily="2" charset="2"/>
              <a:buNone/>
            </a:pPr>
            <a:r>
              <a:rPr lang="en-US"/>
              <a:t>Level </a:t>
            </a:r>
            <a:r>
              <a:rPr lang="en-US">
                <a:latin typeface="Arial Black" pitchFamily="34" charset="0"/>
              </a:rPr>
              <a:t>B</a:t>
            </a:r>
            <a:r>
              <a:rPr lang="en-US"/>
              <a:t>. Mandatory protection</a:t>
            </a:r>
          </a:p>
          <a:p>
            <a:pPr>
              <a:lnSpc>
                <a:spcPct val="90000"/>
              </a:lnSpc>
              <a:buFont typeface="Wingdings" pitchFamily="2" charset="2"/>
              <a:buNone/>
            </a:pPr>
            <a:r>
              <a:rPr lang="en-US"/>
              <a:t>Level </a:t>
            </a:r>
            <a:r>
              <a:rPr lang="en-US">
                <a:latin typeface="Arial Black" pitchFamily="34" charset="0"/>
              </a:rPr>
              <a:t>A</a:t>
            </a:r>
            <a:r>
              <a:rPr lang="en-US"/>
              <a:t>. Verified protection; formal methods</a:t>
            </a:r>
          </a:p>
          <a:p>
            <a:pPr lvl="1">
              <a:lnSpc>
                <a:spcPct val="90000"/>
              </a:lnSpc>
            </a:pPr>
            <a:endParaRPr lang="en-US"/>
          </a:p>
          <a:p>
            <a:pPr lvl="1">
              <a:lnSpc>
                <a:spcPct val="90000"/>
              </a:lnSpc>
            </a:pPr>
            <a:r>
              <a:rPr lang="en-US"/>
              <a:t>A indicates highest level of trust</a:t>
            </a:r>
          </a:p>
          <a:p>
            <a:pPr lvl="1">
              <a:lnSpc>
                <a:spcPct val="90000"/>
              </a:lnSpc>
            </a:pPr>
            <a:r>
              <a:rPr lang="en-US"/>
              <a:t>Numbers indicate levels within major groups</a:t>
            </a:r>
          </a:p>
          <a:p>
            <a:pPr lvl="1">
              <a:lnSpc>
                <a:spcPct val="90000"/>
              </a:lnSpc>
            </a:pPr>
            <a:r>
              <a:rPr lang="en-US"/>
              <a:t>Greater number indicates more stringent security requirements</a:t>
            </a:r>
          </a:p>
          <a:p>
            <a:pPr lvl="1">
              <a:lnSpc>
                <a:spcPct val="90000"/>
              </a:lnSpc>
            </a:pPr>
            <a:r>
              <a:rPr lang="en-US"/>
              <a:t>Levels through B1 might be add on measures to existing operating an existing operating system</a:t>
            </a:r>
          </a:p>
          <a:p>
            <a:pPr lvl="1">
              <a:lnSpc>
                <a:spcPct val="90000"/>
              </a:lnSpc>
            </a:pPr>
            <a:r>
              <a:rPr lang="en-US"/>
              <a:t>At levels B2 and above security must be included in the design of the operating system</a:t>
            </a:r>
          </a:p>
          <a:p>
            <a:pPr lvl="1">
              <a:lnSpc>
                <a:spcPct val="90000"/>
              </a:lnSpc>
            </a:pPr>
            <a:r>
              <a:rPr lang="en-US"/>
              <a:t>A1 systems are completely verified</a:t>
            </a:r>
          </a:p>
        </p:txBody>
      </p:sp>
    </p:spTree>
    <p:extLst>
      <p:ext uri="{BB962C8B-B14F-4D97-AF65-F5344CB8AC3E}">
        <p14:creationId xmlns:p14="http://schemas.microsoft.com/office/powerpoint/2010/main" val="851464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r>
              <a:rPr lang="en-US"/>
              <a:t>TCSEC – Model</a:t>
            </a:r>
          </a:p>
        </p:txBody>
      </p:sp>
      <p:sp>
        <p:nvSpPr>
          <p:cNvPr id="352259" name="Rectangle 3"/>
          <p:cNvSpPr>
            <a:spLocks noGrp="1" noChangeArrowheads="1"/>
          </p:cNvSpPr>
          <p:nvPr>
            <p:ph type="body" idx="1"/>
          </p:nvPr>
        </p:nvSpPr>
        <p:spPr/>
        <p:txBody>
          <a:bodyPr>
            <a:normAutofit lnSpcReduction="10000"/>
          </a:bodyPr>
          <a:lstStyle/>
          <a:p>
            <a:pPr>
              <a:lnSpc>
                <a:spcPct val="90000"/>
              </a:lnSpc>
              <a:buFont typeface="Wingdings" pitchFamily="2" charset="2"/>
              <a:buNone/>
            </a:pPr>
            <a:r>
              <a:rPr lang="en-US" sz="2000" b="1"/>
              <a:t>D - Minimal Protection</a:t>
            </a:r>
            <a:r>
              <a:rPr lang="en-US" sz="2000"/>
              <a:t> </a:t>
            </a:r>
          </a:p>
          <a:p>
            <a:pPr lvl="1">
              <a:lnSpc>
                <a:spcPct val="90000"/>
              </a:lnSpc>
            </a:pPr>
            <a:r>
              <a:rPr lang="en-US" sz="1800"/>
              <a:t>Reserved for those systems that have been evaluated but that fail to meet the requirements for a higher evaluation class. </a:t>
            </a:r>
          </a:p>
          <a:p>
            <a:pPr>
              <a:lnSpc>
                <a:spcPct val="90000"/>
              </a:lnSpc>
              <a:buFont typeface="Wingdings" pitchFamily="2" charset="2"/>
              <a:buNone/>
            </a:pPr>
            <a:r>
              <a:rPr lang="en-US" sz="2000" b="1"/>
              <a:t>C - Discretionary Protection</a:t>
            </a:r>
            <a:r>
              <a:rPr lang="en-US" sz="2000"/>
              <a:t> </a:t>
            </a:r>
          </a:p>
          <a:p>
            <a:pPr lvl="1">
              <a:lnSpc>
                <a:spcPct val="90000"/>
              </a:lnSpc>
            </a:pPr>
            <a:r>
              <a:rPr lang="en-US" sz="1800"/>
              <a:t>C1 - Discretionary Security Protection </a:t>
            </a:r>
          </a:p>
          <a:p>
            <a:pPr lvl="2">
              <a:lnSpc>
                <a:spcPct val="90000"/>
              </a:lnSpc>
            </a:pPr>
            <a:r>
              <a:rPr lang="en-US" sz="1600"/>
              <a:t>separation of users and data </a:t>
            </a:r>
          </a:p>
          <a:p>
            <a:pPr lvl="2">
              <a:lnSpc>
                <a:spcPct val="90000"/>
              </a:lnSpc>
            </a:pPr>
            <a:r>
              <a:rPr lang="en-US" sz="1600">
                <a:hlinkClick r:id="rId3" tooltip="Discretionary access control"/>
              </a:rPr>
              <a:t>DAC</a:t>
            </a:r>
            <a:r>
              <a:rPr lang="en-US" sz="1600"/>
              <a:t> capable of enforcing access limitations on an individual basis </a:t>
            </a:r>
          </a:p>
          <a:p>
            <a:pPr lvl="1">
              <a:lnSpc>
                <a:spcPct val="90000"/>
              </a:lnSpc>
            </a:pPr>
            <a:r>
              <a:rPr lang="en-US" sz="1800"/>
              <a:t>C2 – Controlled Access Protection </a:t>
            </a:r>
          </a:p>
          <a:p>
            <a:pPr lvl="2">
              <a:lnSpc>
                <a:spcPct val="90000"/>
              </a:lnSpc>
            </a:pPr>
            <a:r>
              <a:rPr lang="en-US" sz="1600"/>
              <a:t>more finely grained DAC </a:t>
            </a:r>
          </a:p>
          <a:p>
            <a:pPr lvl="2">
              <a:lnSpc>
                <a:spcPct val="90000"/>
              </a:lnSpc>
            </a:pPr>
            <a:r>
              <a:rPr lang="en-US" sz="1600"/>
              <a:t>individual accountability through login procedures </a:t>
            </a:r>
          </a:p>
          <a:p>
            <a:pPr lvl="2">
              <a:lnSpc>
                <a:spcPct val="90000"/>
              </a:lnSpc>
            </a:pPr>
            <a:r>
              <a:rPr lang="en-US" sz="1600"/>
              <a:t>audit trails </a:t>
            </a:r>
          </a:p>
          <a:p>
            <a:pPr lvl="2">
              <a:lnSpc>
                <a:spcPct val="90000"/>
              </a:lnSpc>
            </a:pPr>
            <a:r>
              <a:rPr lang="en-US" sz="1600"/>
              <a:t>resource isolation </a:t>
            </a:r>
          </a:p>
          <a:p>
            <a:pPr>
              <a:lnSpc>
                <a:spcPct val="90000"/>
              </a:lnSpc>
              <a:buFont typeface="Wingdings" pitchFamily="2" charset="2"/>
              <a:buNone/>
            </a:pPr>
            <a:r>
              <a:rPr lang="en-US" sz="2000" b="1"/>
              <a:t>B – Mandatory Protection</a:t>
            </a:r>
            <a:r>
              <a:rPr lang="en-US" sz="2000"/>
              <a:t> </a:t>
            </a:r>
          </a:p>
          <a:p>
            <a:pPr lvl="1">
              <a:lnSpc>
                <a:spcPct val="90000"/>
              </a:lnSpc>
            </a:pPr>
            <a:r>
              <a:rPr lang="en-US" sz="1800"/>
              <a:t>B1 – Labeled Security Protection </a:t>
            </a:r>
          </a:p>
          <a:p>
            <a:pPr lvl="2">
              <a:lnSpc>
                <a:spcPct val="90000"/>
              </a:lnSpc>
            </a:pPr>
            <a:r>
              <a:rPr lang="en-US" sz="1600"/>
              <a:t>informal statement of the security policy model </a:t>
            </a:r>
          </a:p>
          <a:p>
            <a:pPr lvl="2">
              <a:lnSpc>
                <a:spcPct val="90000"/>
              </a:lnSpc>
            </a:pPr>
            <a:r>
              <a:rPr lang="en-US" sz="1600"/>
              <a:t>data sensitivity labels </a:t>
            </a:r>
          </a:p>
          <a:p>
            <a:pPr lvl="2">
              <a:lnSpc>
                <a:spcPct val="90000"/>
              </a:lnSpc>
            </a:pPr>
            <a:r>
              <a:rPr lang="en-US" sz="1600">
                <a:hlinkClick r:id="rId4" tooltip="Mandatory access control"/>
              </a:rPr>
              <a:t>MAC</a:t>
            </a:r>
            <a:r>
              <a:rPr lang="en-US" sz="1600"/>
              <a:t> over select subjects and objects </a:t>
            </a:r>
          </a:p>
          <a:p>
            <a:pPr lvl="2">
              <a:lnSpc>
                <a:spcPct val="90000"/>
              </a:lnSpc>
            </a:pPr>
            <a:r>
              <a:rPr lang="en-US" sz="1600"/>
              <a:t>label exportation capabilities </a:t>
            </a:r>
          </a:p>
          <a:p>
            <a:pPr lvl="2">
              <a:lnSpc>
                <a:spcPct val="90000"/>
              </a:lnSpc>
            </a:pPr>
            <a:r>
              <a:rPr lang="en-US" sz="1600"/>
              <a:t>all discovered flaws must be removed or otherwise mitigated </a:t>
            </a:r>
          </a:p>
          <a:p>
            <a:pPr>
              <a:lnSpc>
                <a:spcPct val="90000"/>
              </a:lnSpc>
            </a:pPr>
            <a:endParaRPr lang="en-US" sz="2000"/>
          </a:p>
        </p:txBody>
      </p:sp>
      <p:sp>
        <p:nvSpPr>
          <p:cNvPr id="352260" name="Text Box 4"/>
          <p:cNvSpPr txBox="1">
            <a:spLocks noChangeArrowheads="1"/>
          </p:cNvSpPr>
          <p:nvPr/>
        </p:nvSpPr>
        <p:spPr bwMode="auto">
          <a:xfrm>
            <a:off x="2209800" y="6477000"/>
            <a:ext cx="44958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sz="1200" smtClean="0">
                <a:solidFill>
                  <a:srgbClr val="FFFFFF"/>
                </a:solidFill>
              </a:rPr>
              <a:t>Source: http://en.wikipedia.org/wiki/TCSEC</a:t>
            </a:r>
          </a:p>
        </p:txBody>
      </p:sp>
    </p:spTree>
    <p:extLst>
      <p:ext uri="{BB962C8B-B14F-4D97-AF65-F5344CB8AC3E}">
        <p14:creationId xmlns:p14="http://schemas.microsoft.com/office/powerpoint/2010/main" val="1449853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r>
              <a:rPr lang="en-US"/>
              <a:t>TCSEC – Model (cont)</a:t>
            </a:r>
          </a:p>
        </p:txBody>
      </p:sp>
      <p:sp>
        <p:nvSpPr>
          <p:cNvPr id="353283" name="Rectangle 3"/>
          <p:cNvSpPr>
            <a:spLocks noGrp="1" noChangeArrowheads="1"/>
          </p:cNvSpPr>
          <p:nvPr>
            <p:ph type="body" idx="1"/>
          </p:nvPr>
        </p:nvSpPr>
        <p:spPr/>
        <p:txBody>
          <a:bodyPr/>
          <a:lstStyle/>
          <a:p>
            <a:pPr lvl="1">
              <a:lnSpc>
                <a:spcPct val="80000"/>
              </a:lnSpc>
            </a:pPr>
            <a:r>
              <a:rPr lang="en-US" sz="1600"/>
              <a:t>B2 – Structured Protection </a:t>
            </a:r>
          </a:p>
          <a:p>
            <a:pPr lvl="2">
              <a:lnSpc>
                <a:spcPct val="80000"/>
              </a:lnSpc>
            </a:pPr>
            <a:r>
              <a:rPr lang="en-US" sz="1400"/>
              <a:t>clearly defined and documented formal security policy model </a:t>
            </a:r>
          </a:p>
          <a:p>
            <a:pPr lvl="2">
              <a:lnSpc>
                <a:spcPct val="80000"/>
              </a:lnSpc>
            </a:pPr>
            <a:r>
              <a:rPr lang="en-US" sz="1400"/>
              <a:t>discretionary and mandatory access control enforcement be extended to all subjects and objects </a:t>
            </a:r>
          </a:p>
          <a:p>
            <a:pPr lvl="2">
              <a:lnSpc>
                <a:spcPct val="80000"/>
              </a:lnSpc>
            </a:pPr>
            <a:r>
              <a:rPr lang="en-US" sz="1400">
                <a:hlinkClick r:id="rId3" tooltip="Covert channel"/>
              </a:rPr>
              <a:t>covert storage channels</a:t>
            </a:r>
            <a:r>
              <a:rPr lang="en-US" sz="1400"/>
              <a:t> are analyzed for occurrence and bandwidth </a:t>
            </a:r>
          </a:p>
          <a:p>
            <a:pPr lvl="2">
              <a:lnSpc>
                <a:spcPct val="80000"/>
              </a:lnSpc>
            </a:pPr>
            <a:r>
              <a:rPr lang="en-US" sz="1400"/>
              <a:t>carefully structured into protection-critical and non-protection-critical elements </a:t>
            </a:r>
          </a:p>
          <a:p>
            <a:pPr lvl="2">
              <a:lnSpc>
                <a:spcPct val="80000"/>
              </a:lnSpc>
            </a:pPr>
            <a:r>
              <a:rPr lang="en-US" sz="1400"/>
              <a:t>design and implementation enable more comprehensive testing and review </a:t>
            </a:r>
          </a:p>
          <a:p>
            <a:pPr lvl="2">
              <a:lnSpc>
                <a:spcPct val="80000"/>
              </a:lnSpc>
            </a:pPr>
            <a:r>
              <a:rPr lang="en-US" sz="1400"/>
              <a:t>authentication mechanisms are strengthened </a:t>
            </a:r>
          </a:p>
          <a:p>
            <a:pPr lvl="2">
              <a:lnSpc>
                <a:spcPct val="80000"/>
              </a:lnSpc>
            </a:pPr>
            <a:r>
              <a:rPr lang="en-US" sz="1400"/>
              <a:t>trusted facility management is provided administrator and operator segregation </a:t>
            </a:r>
          </a:p>
          <a:p>
            <a:pPr lvl="2">
              <a:lnSpc>
                <a:spcPct val="80000"/>
              </a:lnSpc>
            </a:pPr>
            <a:r>
              <a:rPr lang="en-US" sz="1400"/>
              <a:t>strict configuration management controls are imposed </a:t>
            </a:r>
          </a:p>
          <a:p>
            <a:pPr lvl="1">
              <a:lnSpc>
                <a:spcPct val="80000"/>
              </a:lnSpc>
            </a:pPr>
            <a:r>
              <a:rPr lang="en-US" sz="1600"/>
              <a:t>B3 - Security Domains </a:t>
            </a:r>
          </a:p>
          <a:p>
            <a:pPr lvl="2">
              <a:lnSpc>
                <a:spcPct val="80000"/>
              </a:lnSpc>
            </a:pPr>
            <a:r>
              <a:rPr lang="en-US" sz="1400"/>
              <a:t>satisfies </a:t>
            </a:r>
            <a:r>
              <a:rPr lang="en-US" sz="1400">
                <a:hlinkClick r:id="rId4" tooltip="Reference monitor"/>
              </a:rPr>
              <a:t>reference monitor</a:t>
            </a:r>
            <a:r>
              <a:rPr lang="en-US" sz="1400"/>
              <a:t> requirements </a:t>
            </a:r>
          </a:p>
          <a:p>
            <a:pPr lvl="2">
              <a:lnSpc>
                <a:spcPct val="80000"/>
              </a:lnSpc>
            </a:pPr>
            <a:r>
              <a:rPr lang="en-US" sz="1400"/>
              <a:t>structured to exclude code not essential to security policy enforcement </a:t>
            </a:r>
          </a:p>
          <a:p>
            <a:pPr lvl="2">
              <a:lnSpc>
                <a:spcPct val="80000"/>
              </a:lnSpc>
            </a:pPr>
            <a:r>
              <a:rPr lang="en-US" sz="1400"/>
              <a:t>significant system engineering directed toward minimizing complexity </a:t>
            </a:r>
          </a:p>
          <a:p>
            <a:pPr lvl="2">
              <a:lnSpc>
                <a:spcPct val="80000"/>
              </a:lnSpc>
            </a:pPr>
            <a:r>
              <a:rPr lang="en-US" sz="1400"/>
              <a:t>a security administrator is supported </a:t>
            </a:r>
          </a:p>
          <a:p>
            <a:pPr lvl="2">
              <a:lnSpc>
                <a:spcPct val="80000"/>
              </a:lnSpc>
            </a:pPr>
            <a:r>
              <a:rPr lang="en-US" sz="1400"/>
              <a:t>audit security-relevant events </a:t>
            </a:r>
          </a:p>
          <a:p>
            <a:pPr lvl="2">
              <a:lnSpc>
                <a:spcPct val="80000"/>
              </a:lnSpc>
            </a:pPr>
            <a:r>
              <a:rPr lang="en-US" sz="1400"/>
              <a:t>automated imminent intrusion detection, notification, and response </a:t>
            </a:r>
          </a:p>
          <a:p>
            <a:pPr lvl="2">
              <a:lnSpc>
                <a:spcPct val="80000"/>
              </a:lnSpc>
            </a:pPr>
            <a:r>
              <a:rPr lang="en-US" sz="1400"/>
              <a:t>trusted system recovery procedures </a:t>
            </a:r>
          </a:p>
          <a:p>
            <a:pPr lvl="2">
              <a:lnSpc>
                <a:spcPct val="80000"/>
              </a:lnSpc>
            </a:pPr>
            <a:r>
              <a:rPr lang="en-US" sz="1400"/>
              <a:t>covert timing channels are analyzed for occurrence and bandwidth </a:t>
            </a:r>
          </a:p>
          <a:p>
            <a:pPr>
              <a:lnSpc>
                <a:spcPct val="80000"/>
              </a:lnSpc>
              <a:buFont typeface="Wingdings" pitchFamily="2" charset="2"/>
              <a:buNone/>
            </a:pPr>
            <a:r>
              <a:rPr lang="en-US" sz="1800" b="1"/>
              <a:t>A - Verified Protection</a:t>
            </a:r>
            <a:r>
              <a:rPr lang="en-US" sz="1800"/>
              <a:t> </a:t>
            </a:r>
          </a:p>
          <a:p>
            <a:pPr lvl="1">
              <a:lnSpc>
                <a:spcPct val="80000"/>
              </a:lnSpc>
            </a:pPr>
            <a:r>
              <a:rPr lang="en-US" sz="1600"/>
              <a:t>A1 - Verified Design </a:t>
            </a:r>
          </a:p>
          <a:p>
            <a:pPr lvl="2">
              <a:lnSpc>
                <a:spcPct val="80000"/>
              </a:lnSpc>
            </a:pPr>
            <a:r>
              <a:rPr lang="en-US" sz="1400"/>
              <a:t>functionally identical to B3 </a:t>
            </a:r>
          </a:p>
          <a:p>
            <a:pPr lvl="2">
              <a:lnSpc>
                <a:spcPct val="80000"/>
              </a:lnSpc>
            </a:pPr>
            <a:r>
              <a:rPr lang="en-US" sz="1400"/>
              <a:t>formal design and verification techniques including a formal top-level specification </a:t>
            </a:r>
          </a:p>
          <a:p>
            <a:pPr lvl="2">
              <a:lnSpc>
                <a:spcPct val="80000"/>
              </a:lnSpc>
            </a:pPr>
            <a:r>
              <a:rPr lang="en-US" sz="1400"/>
              <a:t>formal management and distribution procedures </a:t>
            </a:r>
          </a:p>
        </p:txBody>
      </p:sp>
      <p:sp>
        <p:nvSpPr>
          <p:cNvPr id="353284" name="Text Box 4"/>
          <p:cNvSpPr txBox="1">
            <a:spLocks noChangeArrowheads="1"/>
          </p:cNvSpPr>
          <p:nvPr/>
        </p:nvSpPr>
        <p:spPr bwMode="auto">
          <a:xfrm>
            <a:off x="2209800" y="6477000"/>
            <a:ext cx="44958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sz="1200" smtClean="0">
                <a:solidFill>
                  <a:srgbClr val="FFFFFF"/>
                </a:solidFill>
              </a:rPr>
              <a:t>Source: http://en.wikipedia.org/wiki/TCSEC</a:t>
            </a:r>
          </a:p>
        </p:txBody>
      </p:sp>
    </p:spTree>
    <p:extLst>
      <p:ext uri="{BB962C8B-B14F-4D97-AF65-F5344CB8AC3E}">
        <p14:creationId xmlns:p14="http://schemas.microsoft.com/office/powerpoint/2010/main" val="216989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p:txBody>
          <a:bodyPr/>
          <a:lstStyle/>
          <a:p>
            <a:r>
              <a:rPr lang="en-US"/>
              <a:t>ITSEC</a:t>
            </a:r>
          </a:p>
        </p:txBody>
      </p:sp>
      <p:sp>
        <p:nvSpPr>
          <p:cNvPr id="297987" name="Rectangle 3"/>
          <p:cNvSpPr>
            <a:spLocks noGrp="1" noChangeArrowheads="1"/>
          </p:cNvSpPr>
          <p:nvPr>
            <p:ph type="body" idx="1"/>
          </p:nvPr>
        </p:nvSpPr>
        <p:spPr/>
        <p:txBody>
          <a:bodyPr/>
          <a:lstStyle/>
          <a:p>
            <a:r>
              <a:rPr lang="en-US"/>
              <a:t>European Information Technology Security Evaluation Criteria </a:t>
            </a:r>
          </a:p>
          <a:p>
            <a:pPr lvl="1"/>
            <a:r>
              <a:rPr lang="en-US"/>
              <a:t>TOE (Target of Evaluation): system to be evaluated</a:t>
            </a:r>
          </a:p>
          <a:p>
            <a:r>
              <a:rPr lang="en-US"/>
              <a:t>Separately evaluates functionality and assurance; includes:</a:t>
            </a:r>
          </a:p>
          <a:p>
            <a:pPr lvl="1"/>
            <a:r>
              <a:rPr lang="en-US"/>
              <a:t>10 functionality classes “F”</a:t>
            </a:r>
          </a:p>
          <a:p>
            <a:pPr lvl="1"/>
            <a:r>
              <a:rPr lang="en-US"/>
              <a:t>8 assurance levels “A”</a:t>
            </a:r>
          </a:p>
          <a:p>
            <a:pPr lvl="1"/>
            <a:r>
              <a:rPr lang="en-US"/>
              <a:t>7 levels of correctness “E”</a:t>
            </a:r>
          </a:p>
          <a:p>
            <a:pPr lvl="1"/>
            <a:r>
              <a:rPr lang="en-US"/>
              <a:t>8 basic security functions</a:t>
            </a:r>
          </a:p>
        </p:txBody>
      </p:sp>
    </p:spTree>
    <p:extLst>
      <p:ext uri="{BB962C8B-B14F-4D97-AF65-F5344CB8AC3E}">
        <p14:creationId xmlns:p14="http://schemas.microsoft.com/office/powerpoint/2010/main" val="3079525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smtClean="0"/>
              <a:t>Session Contents</a:t>
            </a:r>
          </a:p>
        </p:txBody>
      </p:sp>
      <p:sp>
        <p:nvSpPr>
          <p:cNvPr id="3075" name="Rectangle 3"/>
          <p:cNvSpPr>
            <a:spLocks noGrp="1" noChangeArrowheads="1"/>
          </p:cNvSpPr>
          <p:nvPr>
            <p:ph idx="1"/>
          </p:nvPr>
        </p:nvSpPr>
        <p:spPr/>
        <p:txBody>
          <a:bodyPr>
            <a:normAutofit/>
          </a:bodyPr>
          <a:lstStyle/>
          <a:p>
            <a:r>
              <a:rPr lang="en-US" dirty="0"/>
              <a:t>This chapter presents the following: </a:t>
            </a:r>
          </a:p>
          <a:p>
            <a:pPr marL="457200" lvl="1" indent="0">
              <a:buNone/>
            </a:pPr>
            <a:r>
              <a:rPr lang="en-US" dirty="0" smtClean="0"/>
              <a:t>System </a:t>
            </a:r>
            <a:r>
              <a:rPr lang="en-US" dirty="0"/>
              <a:t>architecture • Computer hardware architecture • Operating system architecture • System security architecture • Trusted computing base and security mechanisms • Information security software models • Assurance evaluation criteria and ratings • Certification and accreditation </a:t>
            </a:r>
            <a:r>
              <a:rPr lang="en-US" dirty="0" smtClean="0"/>
              <a:t>processes</a:t>
            </a:r>
            <a:endParaRPr lang="en-US" dirty="0"/>
          </a:p>
        </p:txBody>
      </p:sp>
    </p:spTree>
    <p:extLst>
      <p:ext uri="{BB962C8B-B14F-4D97-AF65-F5344CB8AC3E}">
        <p14:creationId xmlns:p14="http://schemas.microsoft.com/office/powerpoint/2010/main" val="318033604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p:txBody>
          <a:bodyPr/>
          <a:lstStyle/>
          <a:p>
            <a:r>
              <a:rPr lang="en-US" smtClean="0"/>
              <a:t>Common Criteria</a:t>
            </a:r>
            <a:endParaRPr lang="en-US"/>
          </a:p>
        </p:txBody>
      </p:sp>
      <p:sp>
        <p:nvSpPr>
          <p:cNvPr id="354307" name="Rectangle 3"/>
          <p:cNvSpPr>
            <a:spLocks noGrp="1" noChangeArrowheads="1"/>
          </p:cNvSpPr>
          <p:nvPr>
            <p:ph type="body" idx="1"/>
          </p:nvPr>
        </p:nvSpPr>
        <p:spPr/>
        <p:txBody>
          <a:bodyPr>
            <a:normAutofit fontScale="92500"/>
          </a:bodyPr>
          <a:lstStyle/>
          <a:p>
            <a:r>
              <a:rPr lang="en-US" dirty="0" smtClean="0"/>
              <a:t>TCSEC, ITSEC, and the Canadian Trusted Computer Product Evaluation Criteria (CTCPEC) evolved into CC (Common Criteria)</a:t>
            </a:r>
          </a:p>
          <a:p>
            <a:r>
              <a:rPr lang="en-US" dirty="0" smtClean="0"/>
              <a:t>Organized around Trusted Computing Base entities </a:t>
            </a:r>
          </a:p>
          <a:p>
            <a:pPr lvl="1"/>
            <a:r>
              <a:rPr lang="en-US" dirty="0" smtClean="0"/>
              <a:t>TCB – combination of protection mechanism within a computer system, which includes the hardware , software, and firmware, that are trusted to enforce a security policy</a:t>
            </a:r>
          </a:p>
          <a:p>
            <a:pPr lvl="1"/>
            <a:r>
              <a:rPr lang="en-US" dirty="0" smtClean="0"/>
              <a:t>Physical and logical controls</a:t>
            </a:r>
          </a:p>
          <a:p>
            <a:pPr lvl="1"/>
            <a:r>
              <a:rPr lang="en-US" dirty="0" smtClean="0"/>
              <a:t>Startup and recovery</a:t>
            </a:r>
          </a:p>
          <a:p>
            <a:pPr lvl="1"/>
            <a:r>
              <a:rPr lang="en-US" dirty="0" smtClean="0"/>
              <a:t>Reference mediation</a:t>
            </a:r>
          </a:p>
          <a:p>
            <a:pPr lvl="1"/>
            <a:r>
              <a:rPr lang="en-US" dirty="0" smtClean="0"/>
              <a:t>Privileged states</a:t>
            </a:r>
            <a:endParaRPr lang="en-US" dirty="0"/>
          </a:p>
        </p:txBody>
      </p:sp>
    </p:spTree>
    <p:extLst>
      <p:ext uri="{BB962C8B-B14F-4D97-AF65-F5344CB8AC3E}">
        <p14:creationId xmlns:p14="http://schemas.microsoft.com/office/powerpoint/2010/main" val="3712125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ctrTitle"/>
          </p:nvPr>
        </p:nvSpPr>
        <p:spPr/>
        <p:txBody>
          <a:bodyPr/>
          <a:lstStyle/>
          <a:p>
            <a:r>
              <a:rPr lang="en-US" altLang="en-US"/>
              <a:t>Certification &amp; Accreditation</a:t>
            </a:r>
            <a:endParaRPr lang="en-US"/>
          </a:p>
        </p:txBody>
      </p:sp>
      <p:sp>
        <p:nvSpPr>
          <p:cNvPr id="250883" name="Rectangle 3"/>
          <p:cNvSpPr>
            <a:spLocks noGrp="1" noChangeArrowheads="1"/>
          </p:cNvSpPr>
          <p:nvPr>
            <p:ph type="subTitle" idx="1"/>
          </p:nvPr>
        </p:nvSpPr>
        <p:spPr/>
        <p:txBody>
          <a:bodyPr/>
          <a:lstStyle/>
          <a:p>
            <a:endParaRPr lang="en-US"/>
          </a:p>
        </p:txBody>
      </p:sp>
    </p:spTree>
    <p:extLst>
      <p:ext uri="{BB962C8B-B14F-4D97-AF65-F5344CB8AC3E}">
        <p14:creationId xmlns:p14="http://schemas.microsoft.com/office/powerpoint/2010/main" val="2764303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p:txBody>
          <a:bodyPr/>
          <a:lstStyle/>
          <a:p>
            <a:r>
              <a:rPr lang="en-US"/>
              <a:t>Certification &amp; Accreditation</a:t>
            </a:r>
          </a:p>
        </p:txBody>
      </p:sp>
      <p:sp>
        <p:nvSpPr>
          <p:cNvPr id="299011" name="Rectangle 3"/>
          <p:cNvSpPr>
            <a:spLocks noGrp="1" noChangeArrowheads="1"/>
          </p:cNvSpPr>
          <p:nvPr>
            <p:ph type="body" idx="1"/>
          </p:nvPr>
        </p:nvSpPr>
        <p:spPr/>
        <p:txBody>
          <a:bodyPr/>
          <a:lstStyle/>
          <a:p>
            <a:r>
              <a:rPr lang="en-US" sz="2400"/>
              <a:t>Certification</a:t>
            </a:r>
          </a:p>
          <a:p>
            <a:pPr lvl="1"/>
            <a:r>
              <a:rPr lang="en-US" sz="2000"/>
              <a:t>Comprehensive evaluation of technical and non technical controls of system and other safeguards, to establish the extent in which a particular design and implementation meets specific security requirements.</a:t>
            </a:r>
          </a:p>
          <a:p>
            <a:r>
              <a:rPr lang="en-US" sz="2400"/>
              <a:t>Accreditation</a:t>
            </a:r>
          </a:p>
          <a:p>
            <a:pPr lvl="1"/>
            <a:r>
              <a:rPr lang="en-US" sz="2000"/>
              <a:t>Formal declaration  by a DAA (Designated Approving Authority) where an information system is approved to operate in a particular security mode using a prescribed set of safeguards at an acceptable level of risk</a:t>
            </a:r>
          </a:p>
          <a:p>
            <a:r>
              <a:rPr lang="en-US" sz="2400"/>
              <a:t>When re-certification or re-accreditation required:</a:t>
            </a:r>
          </a:p>
          <a:p>
            <a:pPr lvl="1"/>
            <a:r>
              <a:rPr lang="en-US" sz="2000"/>
              <a:t>After defined period of time</a:t>
            </a:r>
          </a:p>
          <a:p>
            <a:pPr lvl="1"/>
            <a:r>
              <a:rPr lang="en-US" sz="2000"/>
              <a:t>Changes in the system or environment</a:t>
            </a:r>
          </a:p>
        </p:txBody>
      </p:sp>
    </p:spTree>
    <p:extLst>
      <p:ext uri="{BB962C8B-B14F-4D97-AF65-F5344CB8AC3E}">
        <p14:creationId xmlns:p14="http://schemas.microsoft.com/office/powerpoint/2010/main" val="910934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lstStyle/>
          <a:p>
            <a:r>
              <a:rPr lang="en-US"/>
              <a:t>DITSCAP</a:t>
            </a:r>
          </a:p>
        </p:txBody>
      </p:sp>
      <p:sp>
        <p:nvSpPr>
          <p:cNvPr id="300035" name="Rectangle 3"/>
          <p:cNvSpPr>
            <a:spLocks noGrp="1" noChangeArrowheads="1"/>
          </p:cNvSpPr>
          <p:nvPr>
            <p:ph type="body" idx="1"/>
          </p:nvPr>
        </p:nvSpPr>
        <p:spPr/>
        <p:txBody>
          <a:bodyPr/>
          <a:lstStyle/>
          <a:p>
            <a:pPr marL="533400" indent="-533400"/>
            <a:r>
              <a:rPr lang="en-US"/>
              <a:t>Defense Information Technology Security Certification and Accreditation Process (DITSCAP)</a:t>
            </a:r>
          </a:p>
          <a:p>
            <a:pPr marL="533400" indent="-533400"/>
            <a:r>
              <a:rPr lang="en-US"/>
              <a:t>Four phases:</a:t>
            </a:r>
          </a:p>
          <a:p>
            <a:pPr marL="914400" lvl="1" indent="-457200">
              <a:buFont typeface="Wingdings" pitchFamily="2" charset="2"/>
              <a:buAutoNum type="arabicPeriod"/>
            </a:pPr>
            <a:r>
              <a:rPr lang="en-US"/>
              <a:t>Definition (think Planning)</a:t>
            </a:r>
          </a:p>
          <a:p>
            <a:pPr marL="914400" lvl="1" indent="-457200">
              <a:buFont typeface="Wingdings" pitchFamily="2" charset="2"/>
              <a:buAutoNum type="arabicPeriod"/>
            </a:pPr>
            <a:r>
              <a:rPr lang="en-US"/>
              <a:t>Verification (think Design)</a:t>
            </a:r>
          </a:p>
          <a:p>
            <a:pPr marL="1295400" lvl="2" indent="-381000"/>
            <a:r>
              <a:rPr lang="en-US"/>
              <a:t>Use the SSAA (System Security Authorization Agreement) to establish an evolving and binding agreement on the level of security a system is slated to meet.</a:t>
            </a:r>
          </a:p>
          <a:p>
            <a:pPr marL="914400" lvl="1" indent="-457200">
              <a:buFont typeface="Wingdings" pitchFamily="2" charset="2"/>
              <a:buAutoNum type="arabicPeriod"/>
            </a:pPr>
            <a:r>
              <a:rPr lang="en-US"/>
              <a:t>Validation (think Implement)</a:t>
            </a:r>
          </a:p>
          <a:p>
            <a:pPr marL="914400" lvl="1" indent="-457200">
              <a:buFont typeface="Wingdings" pitchFamily="2" charset="2"/>
              <a:buAutoNum type="arabicPeriod"/>
            </a:pPr>
            <a:r>
              <a:rPr lang="en-US"/>
              <a:t>Post Accreditation (think Operations)</a:t>
            </a:r>
          </a:p>
          <a:p>
            <a:pPr marL="533400" indent="-533400"/>
            <a:endParaRPr lang="en-US"/>
          </a:p>
        </p:txBody>
      </p:sp>
    </p:spTree>
    <p:extLst>
      <p:ext uri="{BB962C8B-B14F-4D97-AF65-F5344CB8AC3E}">
        <p14:creationId xmlns:p14="http://schemas.microsoft.com/office/powerpoint/2010/main" val="3405940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p:txBody>
          <a:bodyPr/>
          <a:lstStyle/>
          <a:p>
            <a:r>
              <a:rPr lang="en-US"/>
              <a:t>NIACAP</a:t>
            </a:r>
          </a:p>
        </p:txBody>
      </p:sp>
      <p:sp>
        <p:nvSpPr>
          <p:cNvPr id="301059" name="Rectangle 3"/>
          <p:cNvSpPr>
            <a:spLocks noGrp="1" noChangeArrowheads="1"/>
          </p:cNvSpPr>
          <p:nvPr>
            <p:ph type="body" idx="1"/>
          </p:nvPr>
        </p:nvSpPr>
        <p:spPr/>
        <p:txBody>
          <a:bodyPr>
            <a:normAutofit lnSpcReduction="10000"/>
          </a:bodyPr>
          <a:lstStyle/>
          <a:p>
            <a:r>
              <a:rPr lang="en-US"/>
              <a:t>National Information Assurance Certification and Accreditation Process (NIACAP)</a:t>
            </a:r>
          </a:p>
          <a:p>
            <a:r>
              <a:rPr lang="en-US"/>
              <a:t>Minimum national standards for certifying and accrediting national security systems</a:t>
            </a:r>
          </a:p>
          <a:p>
            <a:r>
              <a:rPr lang="en-US"/>
              <a:t>Three types:</a:t>
            </a:r>
          </a:p>
          <a:p>
            <a:pPr lvl="1"/>
            <a:r>
              <a:rPr lang="en-US"/>
              <a:t>Site</a:t>
            </a:r>
          </a:p>
          <a:p>
            <a:pPr lvl="2"/>
            <a:r>
              <a:rPr lang="en-US"/>
              <a:t>Evaluates system for use at specific location</a:t>
            </a:r>
          </a:p>
          <a:p>
            <a:pPr lvl="1"/>
            <a:r>
              <a:rPr lang="en-US"/>
              <a:t>Type</a:t>
            </a:r>
          </a:p>
          <a:p>
            <a:pPr lvl="2"/>
            <a:r>
              <a:rPr lang="en-US"/>
              <a:t>Evaluates system “type” for use at multiple locations </a:t>
            </a:r>
          </a:p>
          <a:p>
            <a:pPr lvl="1"/>
            <a:r>
              <a:rPr lang="en-US"/>
              <a:t>System</a:t>
            </a:r>
          </a:p>
          <a:p>
            <a:pPr lvl="2"/>
            <a:r>
              <a:rPr lang="en-US"/>
              <a:t>Evaluates major application (or general support system)</a:t>
            </a:r>
          </a:p>
        </p:txBody>
      </p:sp>
    </p:spTree>
    <p:extLst>
      <p:ext uri="{BB962C8B-B14F-4D97-AF65-F5344CB8AC3E}">
        <p14:creationId xmlns:p14="http://schemas.microsoft.com/office/powerpoint/2010/main" val="2663783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ctrTitle"/>
          </p:nvPr>
        </p:nvSpPr>
        <p:spPr/>
        <p:txBody>
          <a:bodyPr/>
          <a:lstStyle/>
          <a:p>
            <a:r>
              <a:rPr lang="en-US" altLang="en-US"/>
              <a:t>Access Control Models</a:t>
            </a:r>
            <a:endParaRPr lang="en-US"/>
          </a:p>
        </p:txBody>
      </p:sp>
      <p:sp>
        <p:nvSpPr>
          <p:cNvPr id="251907" name="Rectangle 3"/>
          <p:cNvSpPr>
            <a:spLocks noGrp="1" noChangeArrowheads="1"/>
          </p:cNvSpPr>
          <p:nvPr>
            <p:ph type="subTitle" idx="1"/>
          </p:nvPr>
        </p:nvSpPr>
        <p:spPr/>
        <p:txBody>
          <a:bodyPr/>
          <a:lstStyle/>
          <a:p>
            <a:endParaRPr lang="en-US"/>
          </a:p>
        </p:txBody>
      </p:sp>
    </p:spTree>
    <p:extLst>
      <p:ext uri="{BB962C8B-B14F-4D97-AF65-F5344CB8AC3E}">
        <p14:creationId xmlns:p14="http://schemas.microsoft.com/office/powerpoint/2010/main" val="166922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p:txBody>
          <a:bodyPr/>
          <a:lstStyle/>
          <a:p>
            <a:r>
              <a:rPr lang="en-US"/>
              <a:t>Lattice Models</a:t>
            </a:r>
          </a:p>
        </p:txBody>
      </p:sp>
      <p:sp>
        <p:nvSpPr>
          <p:cNvPr id="366595" name="Rectangle 3"/>
          <p:cNvSpPr>
            <a:spLocks noGrp="1" noChangeArrowheads="1"/>
          </p:cNvSpPr>
          <p:nvPr>
            <p:ph type="body" idx="1"/>
          </p:nvPr>
        </p:nvSpPr>
        <p:spPr/>
        <p:txBody>
          <a:bodyPr>
            <a:normAutofit/>
          </a:bodyPr>
          <a:lstStyle/>
          <a:p>
            <a:r>
              <a:rPr lang="en-US" sz="2800" dirty="0"/>
              <a:t>Every resource and every user of a resource is associated  with an ordered set of classes</a:t>
            </a:r>
          </a:p>
          <a:p>
            <a:r>
              <a:rPr lang="en-US" sz="2800" dirty="0"/>
              <a:t>Resources associated with a particular class may be used only by people whose associated class is as high – or higher – than the associated resources</a:t>
            </a:r>
          </a:p>
        </p:txBody>
      </p:sp>
      <p:grpSp>
        <p:nvGrpSpPr>
          <p:cNvPr id="366615" name="Group 23"/>
          <p:cNvGrpSpPr>
            <a:grpSpLocks/>
          </p:cNvGrpSpPr>
          <p:nvPr/>
        </p:nvGrpSpPr>
        <p:grpSpPr bwMode="auto">
          <a:xfrm>
            <a:off x="685800" y="4038600"/>
            <a:ext cx="4137025" cy="2554288"/>
            <a:chOff x="432" y="2555"/>
            <a:chExt cx="2606" cy="1609"/>
          </a:xfrm>
        </p:grpSpPr>
        <p:sp>
          <p:nvSpPr>
            <p:cNvPr id="366602" name="Freeform 10"/>
            <p:cNvSpPr>
              <a:spLocks/>
            </p:cNvSpPr>
            <p:nvPr/>
          </p:nvSpPr>
          <p:spPr bwMode="auto">
            <a:xfrm>
              <a:off x="432" y="3746"/>
              <a:ext cx="2606" cy="418"/>
            </a:xfrm>
            <a:custGeom>
              <a:avLst/>
              <a:gdLst>
                <a:gd name="T0" fmla="*/ 380 w 2938"/>
                <a:gd name="T1" fmla="*/ 0 h 467"/>
                <a:gd name="T2" fmla="*/ 2558 w 2938"/>
                <a:gd name="T3" fmla="*/ 0 h 467"/>
                <a:gd name="T4" fmla="*/ 2938 w 2938"/>
                <a:gd name="T5" fmla="*/ 467 h 467"/>
                <a:gd name="T6" fmla="*/ 0 w 2938"/>
                <a:gd name="T7" fmla="*/ 467 h 467"/>
                <a:gd name="T8" fmla="*/ 380 w 2938"/>
                <a:gd name="T9" fmla="*/ 0 h 467"/>
              </a:gdLst>
              <a:ahLst/>
              <a:cxnLst>
                <a:cxn ang="0">
                  <a:pos x="T0" y="T1"/>
                </a:cxn>
                <a:cxn ang="0">
                  <a:pos x="T2" y="T3"/>
                </a:cxn>
                <a:cxn ang="0">
                  <a:pos x="T4" y="T5"/>
                </a:cxn>
                <a:cxn ang="0">
                  <a:pos x="T6" y="T7"/>
                </a:cxn>
                <a:cxn ang="0">
                  <a:pos x="T8" y="T9"/>
                </a:cxn>
              </a:cxnLst>
              <a:rect l="0" t="0" r="r" b="b"/>
              <a:pathLst>
                <a:path w="2938" h="467">
                  <a:moveTo>
                    <a:pt x="380" y="0"/>
                  </a:moveTo>
                  <a:lnTo>
                    <a:pt x="2558" y="0"/>
                  </a:lnTo>
                  <a:lnTo>
                    <a:pt x="2938" y="467"/>
                  </a:lnTo>
                  <a:lnTo>
                    <a:pt x="0" y="467"/>
                  </a:lnTo>
                  <a:lnTo>
                    <a:pt x="380" y="0"/>
                  </a:lnTo>
                  <a:close/>
                </a:path>
              </a:pathLst>
            </a:custGeom>
            <a:solidFill>
              <a:srgbClr val="FFFFCC"/>
            </a:solidFill>
            <a:ln w="6350">
              <a:prstDash val="solid"/>
              <a:round/>
              <a:headEnd/>
              <a:tailEnd/>
            </a:ln>
            <a:effectLst/>
            <a:scene3d>
              <a:camera prst="legacyPerspectiveTopRight"/>
              <a:lightRig rig="legacyFlat3" dir="b"/>
            </a:scene3d>
            <a:sp3d extrusionH="887400" prstMaterial="legacyMatte">
              <a:bevelT w="13500" h="13500" prst="angle"/>
              <a:bevelB w="13500" h="13500" prst="angle"/>
              <a:extrusionClr>
                <a:srgbClr val="FFFFCC"/>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pPr fontAlgn="base">
                <a:spcBef>
                  <a:spcPct val="0"/>
                </a:spcBef>
                <a:spcAft>
                  <a:spcPct val="0"/>
                </a:spcAft>
              </a:pPr>
              <a:endParaRPr lang="en-US" sz="2400" smtClean="0">
                <a:solidFill>
                  <a:srgbClr val="FFFFFF"/>
                </a:solidFill>
              </a:endParaRPr>
            </a:p>
          </p:txBody>
        </p:sp>
        <p:sp>
          <p:nvSpPr>
            <p:cNvPr id="366601" name="Freeform 9"/>
            <p:cNvSpPr>
              <a:spLocks/>
            </p:cNvSpPr>
            <p:nvPr/>
          </p:nvSpPr>
          <p:spPr bwMode="auto">
            <a:xfrm>
              <a:off x="773" y="3330"/>
              <a:ext cx="1928" cy="418"/>
            </a:xfrm>
            <a:custGeom>
              <a:avLst/>
              <a:gdLst>
                <a:gd name="T0" fmla="*/ 380 w 2174"/>
                <a:gd name="T1" fmla="*/ 0 h 468"/>
                <a:gd name="T2" fmla="*/ 1794 w 2174"/>
                <a:gd name="T3" fmla="*/ 0 h 468"/>
                <a:gd name="T4" fmla="*/ 2174 w 2174"/>
                <a:gd name="T5" fmla="*/ 468 h 468"/>
                <a:gd name="T6" fmla="*/ 0 w 2174"/>
                <a:gd name="T7" fmla="*/ 468 h 468"/>
                <a:gd name="T8" fmla="*/ 380 w 2174"/>
                <a:gd name="T9" fmla="*/ 0 h 468"/>
              </a:gdLst>
              <a:ahLst/>
              <a:cxnLst>
                <a:cxn ang="0">
                  <a:pos x="T0" y="T1"/>
                </a:cxn>
                <a:cxn ang="0">
                  <a:pos x="T2" y="T3"/>
                </a:cxn>
                <a:cxn ang="0">
                  <a:pos x="T4" y="T5"/>
                </a:cxn>
                <a:cxn ang="0">
                  <a:pos x="T6" y="T7"/>
                </a:cxn>
                <a:cxn ang="0">
                  <a:pos x="T8" y="T9"/>
                </a:cxn>
              </a:cxnLst>
              <a:rect l="0" t="0" r="r" b="b"/>
              <a:pathLst>
                <a:path w="2174" h="468">
                  <a:moveTo>
                    <a:pt x="380" y="0"/>
                  </a:moveTo>
                  <a:lnTo>
                    <a:pt x="1794" y="0"/>
                  </a:lnTo>
                  <a:lnTo>
                    <a:pt x="2174" y="468"/>
                  </a:lnTo>
                  <a:lnTo>
                    <a:pt x="0" y="468"/>
                  </a:lnTo>
                  <a:lnTo>
                    <a:pt x="380" y="0"/>
                  </a:lnTo>
                  <a:close/>
                </a:path>
              </a:pathLst>
            </a:custGeom>
            <a:solidFill>
              <a:srgbClr val="FFBE7D"/>
            </a:solidFill>
            <a:ln w="6350">
              <a:prstDash val="solid"/>
              <a:round/>
              <a:headEnd/>
              <a:tailEnd/>
            </a:ln>
            <a:effectLst/>
            <a:scene3d>
              <a:camera prst="legacyPerspectiveTopRight"/>
              <a:lightRig rig="legacyFlat3" dir="b"/>
            </a:scene3d>
            <a:sp3d extrusionH="887400" prstMaterial="legacyMatte">
              <a:bevelT w="13500" h="13500" prst="angle"/>
              <a:bevelB w="13500" h="13500" prst="angle"/>
              <a:extrusionClr>
                <a:srgbClr val="FFBE7D"/>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pPr fontAlgn="base">
                <a:spcBef>
                  <a:spcPct val="0"/>
                </a:spcBef>
                <a:spcAft>
                  <a:spcPct val="0"/>
                </a:spcAft>
              </a:pPr>
              <a:endParaRPr lang="en-US" sz="2400" smtClean="0">
                <a:solidFill>
                  <a:srgbClr val="FFFFFF"/>
                </a:solidFill>
              </a:endParaRPr>
            </a:p>
          </p:txBody>
        </p:sp>
        <p:sp>
          <p:nvSpPr>
            <p:cNvPr id="366600" name="Freeform 8"/>
            <p:cNvSpPr>
              <a:spLocks/>
            </p:cNvSpPr>
            <p:nvPr/>
          </p:nvSpPr>
          <p:spPr bwMode="auto">
            <a:xfrm>
              <a:off x="1110" y="2912"/>
              <a:ext cx="1254" cy="418"/>
            </a:xfrm>
            <a:custGeom>
              <a:avLst/>
              <a:gdLst>
                <a:gd name="T0" fmla="*/ 380 w 1414"/>
                <a:gd name="T1" fmla="*/ 0 h 467"/>
                <a:gd name="T2" fmla="*/ 1034 w 1414"/>
                <a:gd name="T3" fmla="*/ 0 h 467"/>
                <a:gd name="T4" fmla="*/ 1414 w 1414"/>
                <a:gd name="T5" fmla="*/ 467 h 467"/>
                <a:gd name="T6" fmla="*/ 0 w 1414"/>
                <a:gd name="T7" fmla="*/ 467 h 467"/>
                <a:gd name="T8" fmla="*/ 380 w 1414"/>
                <a:gd name="T9" fmla="*/ 0 h 467"/>
              </a:gdLst>
              <a:ahLst/>
              <a:cxnLst>
                <a:cxn ang="0">
                  <a:pos x="T0" y="T1"/>
                </a:cxn>
                <a:cxn ang="0">
                  <a:pos x="T2" y="T3"/>
                </a:cxn>
                <a:cxn ang="0">
                  <a:pos x="T4" y="T5"/>
                </a:cxn>
                <a:cxn ang="0">
                  <a:pos x="T6" y="T7"/>
                </a:cxn>
                <a:cxn ang="0">
                  <a:pos x="T8" y="T9"/>
                </a:cxn>
              </a:cxnLst>
              <a:rect l="0" t="0" r="r" b="b"/>
              <a:pathLst>
                <a:path w="1414" h="467">
                  <a:moveTo>
                    <a:pt x="380" y="0"/>
                  </a:moveTo>
                  <a:lnTo>
                    <a:pt x="1034" y="0"/>
                  </a:lnTo>
                  <a:lnTo>
                    <a:pt x="1414" y="467"/>
                  </a:lnTo>
                  <a:lnTo>
                    <a:pt x="0" y="467"/>
                  </a:lnTo>
                  <a:lnTo>
                    <a:pt x="380" y="0"/>
                  </a:lnTo>
                  <a:close/>
                </a:path>
              </a:pathLst>
            </a:custGeom>
            <a:solidFill>
              <a:srgbClr val="CCCCFF"/>
            </a:solidFill>
            <a:ln w="6350">
              <a:prstDash val="solid"/>
              <a:round/>
              <a:headEnd/>
              <a:tailEnd/>
            </a:ln>
            <a:effectLst/>
            <a:scene3d>
              <a:camera prst="legacyPerspectiveTopRight"/>
              <a:lightRig rig="legacyFlat3" dir="b"/>
            </a:scene3d>
            <a:sp3d extrusionH="887400" prstMaterial="legacyMatte">
              <a:bevelT w="13500" h="13500" prst="angle"/>
              <a:bevelB w="13500" h="13500" prst="angle"/>
              <a:extrusionClr>
                <a:srgbClr val="CCCCFF"/>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pPr fontAlgn="base">
                <a:spcBef>
                  <a:spcPct val="0"/>
                </a:spcBef>
                <a:spcAft>
                  <a:spcPct val="0"/>
                </a:spcAft>
              </a:pPr>
              <a:endParaRPr lang="en-US" sz="2400" smtClean="0">
                <a:solidFill>
                  <a:srgbClr val="FFFFFF"/>
                </a:solidFill>
              </a:endParaRPr>
            </a:p>
          </p:txBody>
        </p:sp>
        <p:sp>
          <p:nvSpPr>
            <p:cNvPr id="366599" name="Freeform 7"/>
            <p:cNvSpPr>
              <a:spLocks/>
            </p:cNvSpPr>
            <p:nvPr/>
          </p:nvSpPr>
          <p:spPr bwMode="auto">
            <a:xfrm>
              <a:off x="1447" y="2555"/>
              <a:ext cx="584" cy="357"/>
            </a:xfrm>
            <a:custGeom>
              <a:avLst/>
              <a:gdLst>
                <a:gd name="T0" fmla="*/ 329 w 658"/>
                <a:gd name="T1" fmla="*/ 0 h 399"/>
                <a:gd name="T2" fmla="*/ 658 w 658"/>
                <a:gd name="T3" fmla="*/ 399 h 399"/>
                <a:gd name="T4" fmla="*/ 0 w 658"/>
                <a:gd name="T5" fmla="*/ 399 h 399"/>
                <a:gd name="T6" fmla="*/ 329 w 658"/>
                <a:gd name="T7" fmla="*/ 0 h 399"/>
              </a:gdLst>
              <a:ahLst/>
              <a:cxnLst>
                <a:cxn ang="0">
                  <a:pos x="T0" y="T1"/>
                </a:cxn>
                <a:cxn ang="0">
                  <a:pos x="T2" y="T3"/>
                </a:cxn>
                <a:cxn ang="0">
                  <a:pos x="T4" y="T5"/>
                </a:cxn>
                <a:cxn ang="0">
                  <a:pos x="T6" y="T7"/>
                </a:cxn>
              </a:cxnLst>
              <a:rect l="0" t="0" r="r" b="b"/>
              <a:pathLst>
                <a:path w="658" h="399">
                  <a:moveTo>
                    <a:pt x="329" y="0"/>
                  </a:moveTo>
                  <a:lnTo>
                    <a:pt x="658" y="399"/>
                  </a:lnTo>
                  <a:lnTo>
                    <a:pt x="0" y="399"/>
                  </a:lnTo>
                  <a:lnTo>
                    <a:pt x="329" y="0"/>
                  </a:lnTo>
                  <a:close/>
                </a:path>
              </a:pathLst>
            </a:custGeom>
            <a:solidFill>
              <a:srgbClr val="D8EBB3"/>
            </a:solidFill>
            <a:ln w="6350">
              <a:prstDash val="solid"/>
              <a:round/>
              <a:headEnd/>
              <a:tailEnd/>
            </a:ln>
            <a:effectLst/>
            <a:scene3d>
              <a:camera prst="legacyPerspectiveTopRight"/>
              <a:lightRig rig="legacyFlat3" dir="b"/>
            </a:scene3d>
            <a:sp3d extrusionH="887400" prstMaterial="legacyMatte">
              <a:bevelT w="13500" h="13500" prst="angle"/>
              <a:bevelB w="13500" h="13500" prst="angle"/>
              <a:extrusionClr>
                <a:srgbClr val="D8EBB3"/>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pPr fontAlgn="base">
                <a:spcBef>
                  <a:spcPct val="0"/>
                </a:spcBef>
                <a:spcAft>
                  <a:spcPct val="0"/>
                </a:spcAft>
              </a:pPr>
              <a:endParaRPr lang="en-US" sz="2400" smtClean="0">
                <a:solidFill>
                  <a:srgbClr val="FFFFFF"/>
                </a:solidFill>
              </a:endParaRPr>
            </a:p>
          </p:txBody>
        </p:sp>
        <p:sp>
          <p:nvSpPr>
            <p:cNvPr id="366604" name="Text Box 12"/>
            <p:cNvSpPr txBox="1">
              <a:spLocks noChangeArrowheads="1"/>
            </p:cNvSpPr>
            <p:nvPr/>
          </p:nvSpPr>
          <p:spPr bwMode="auto">
            <a:xfrm>
              <a:off x="801" y="3840"/>
              <a:ext cx="1872"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b="1" smtClean="0">
                  <a:solidFill>
                    <a:srgbClr val="000000"/>
                  </a:solidFill>
                  <a:effectLst>
                    <a:outerShdw blurRad="38100" dist="38100" dir="2700000" algn="tl">
                      <a:srgbClr val="FFFFFF"/>
                    </a:outerShdw>
                  </a:effectLst>
                </a:rPr>
                <a:t>Unclassified</a:t>
              </a:r>
            </a:p>
          </p:txBody>
        </p:sp>
        <p:sp>
          <p:nvSpPr>
            <p:cNvPr id="366605" name="Text Box 13"/>
            <p:cNvSpPr txBox="1">
              <a:spLocks noChangeArrowheads="1"/>
            </p:cNvSpPr>
            <p:nvPr/>
          </p:nvSpPr>
          <p:spPr bwMode="auto">
            <a:xfrm>
              <a:off x="801" y="3456"/>
              <a:ext cx="1872"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b="1" smtClean="0">
                  <a:solidFill>
                    <a:srgbClr val="000000"/>
                  </a:solidFill>
                  <a:effectLst>
                    <a:outerShdw blurRad="38100" dist="38100" dir="2700000" algn="tl">
                      <a:srgbClr val="FFFFFF"/>
                    </a:outerShdw>
                  </a:effectLst>
                </a:rPr>
                <a:t>Confidential</a:t>
              </a:r>
            </a:p>
          </p:txBody>
        </p:sp>
        <p:sp>
          <p:nvSpPr>
            <p:cNvPr id="366606" name="Text Box 14"/>
            <p:cNvSpPr txBox="1">
              <a:spLocks noChangeArrowheads="1"/>
            </p:cNvSpPr>
            <p:nvPr/>
          </p:nvSpPr>
          <p:spPr bwMode="auto">
            <a:xfrm>
              <a:off x="801" y="3024"/>
              <a:ext cx="1872"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b="1" smtClean="0">
                  <a:solidFill>
                    <a:srgbClr val="000000"/>
                  </a:solidFill>
                  <a:effectLst>
                    <a:outerShdw blurRad="38100" dist="38100" dir="2700000" algn="tl">
                      <a:srgbClr val="FFFFFF"/>
                    </a:outerShdw>
                  </a:effectLst>
                </a:rPr>
                <a:t>Secret</a:t>
              </a:r>
            </a:p>
          </p:txBody>
        </p:sp>
        <p:sp>
          <p:nvSpPr>
            <p:cNvPr id="366607" name="Text Box 15"/>
            <p:cNvSpPr txBox="1">
              <a:spLocks noChangeArrowheads="1"/>
            </p:cNvSpPr>
            <p:nvPr/>
          </p:nvSpPr>
          <p:spPr bwMode="auto">
            <a:xfrm>
              <a:off x="801" y="2688"/>
              <a:ext cx="1872"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b="1" smtClean="0">
                  <a:solidFill>
                    <a:srgbClr val="000000"/>
                  </a:solidFill>
                  <a:effectLst>
                    <a:outerShdw blurRad="38100" dist="38100" dir="2700000" algn="tl">
                      <a:srgbClr val="FFFFFF"/>
                    </a:outerShdw>
                  </a:effectLst>
                </a:rPr>
                <a:t>TS</a:t>
              </a:r>
            </a:p>
          </p:txBody>
        </p:sp>
      </p:grpSp>
      <p:grpSp>
        <p:nvGrpSpPr>
          <p:cNvPr id="366612" name="Group 20"/>
          <p:cNvGrpSpPr>
            <a:grpSpLocks/>
          </p:cNvGrpSpPr>
          <p:nvPr/>
        </p:nvGrpSpPr>
        <p:grpSpPr bwMode="auto">
          <a:xfrm>
            <a:off x="3179763" y="4592638"/>
            <a:ext cx="2514600" cy="1943100"/>
            <a:chOff x="3074" y="2904"/>
            <a:chExt cx="1584" cy="1056"/>
          </a:xfrm>
        </p:grpSpPr>
        <p:sp>
          <p:nvSpPr>
            <p:cNvPr id="366610" name="Line 18"/>
            <p:cNvSpPr>
              <a:spLocks noChangeShapeType="1"/>
            </p:cNvSpPr>
            <p:nvPr/>
          </p:nvSpPr>
          <p:spPr bwMode="auto">
            <a:xfrm>
              <a:off x="3074" y="2907"/>
              <a:ext cx="1584" cy="0"/>
            </a:xfrm>
            <a:prstGeom prst="line">
              <a:avLst/>
            </a:prstGeom>
            <a:noFill/>
            <a:ln w="2857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smtClean="0">
                <a:solidFill>
                  <a:srgbClr val="FFFFFF"/>
                </a:solidFill>
              </a:endParaRPr>
            </a:p>
          </p:txBody>
        </p:sp>
        <p:sp>
          <p:nvSpPr>
            <p:cNvPr id="366611" name="Line 19"/>
            <p:cNvSpPr>
              <a:spLocks noChangeShapeType="1"/>
            </p:cNvSpPr>
            <p:nvPr/>
          </p:nvSpPr>
          <p:spPr bwMode="auto">
            <a:xfrm>
              <a:off x="4650" y="2904"/>
              <a:ext cx="0" cy="1056"/>
            </a:xfrm>
            <a:prstGeom prst="line">
              <a:avLst/>
            </a:prstGeom>
            <a:noFill/>
            <a:ln w="28575">
              <a:solidFill>
                <a:srgbClr val="000000"/>
              </a:solidFill>
              <a:prstDash val="dash"/>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smtClean="0">
                <a:solidFill>
                  <a:srgbClr val="FFFFFF"/>
                </a:solidFill>
              </a:endParaRPr>
            </a:p>
          </p:txBody>
        </p:sp>
      </p:grpSp>
      <p:sp>
        <p:nvSpPr>
          <p:cNvPr id="366614" name="Rectangle 22"/>
          <p:cNvSpPr>
            <a:spLocks noChangeArrowheads="1"/>
          </p:cNvSpPr>
          <p:nvPr/>
        </p:nvSpPr>
        <p:spPr bwMode="auto">
          <a:xfrm>
            <a:off x="5830888" y="4552950"/>
            <a:ext cx="3144837" cy="1828800"/>
          </a:xfrm>
          <a:prstGeom prst="rect">
            <a:avLst/>
          </a:prstGeom>
          <a:solidFill>
            <a:schemeClr val="bg1"/>
          </a:solidFill>
          <a:ln w="6350">
            <a:solidFill>
              <a:srgbClr val="000000"/>
            </a:solidFill>
            <a:miter lim="800000"/>
            <a:headEnd/>
            <a:tailEnd/>
          </a:ln>
          <a:effectLst/>
          <a:extLst/>
        </p:spPr>
        <p:txBody>
          <a:bodyPr anchor="ctr"/>
          <a:lstStyle/>
          <a:p>
            <a:pPr algn="ctr" fontAlgn="base">
              <a:spcBef>
                <a:spcPct val="0"/>
              </a:spcBef>
              <a:spcAft>
                <a:spcPct val="0"/>
              </a:spcAft>
            </a:pPr>
            <a:r>
              <a:rPr lang="en-US" sz="2000" smtClean="0">
                <a:solidFill>
                  <a:srgbClr val="000000"/>
                </a:solidFill>
              </a:rPr>
              <a:t>Joe with secret clearance can handle everything with a lower classification</a:t>
            </a:r>
          </a:p>
        </p:txBody>
      </p:sp>
      <p:grpSp>
        <p:nvGrpSpPr>
          <p:cNvPr id="366628" name="Group 36"/>
          <p:cNvGrpSpPr>
            <a:grpSpLocks/>
          </p:cNvGrpSpPr>
          <p:nvPr/>
        </p:nvGrpSpPr>
        <p:grpSpPr bwMode="auto">
          <a:xfrm>
            <a:off x="5943600" y="3581400"/>
            <a:ext cx="609600" cy="830263"/>
            <a:chOff x="2640" y="2003"/>
            <a:chExt cx="500" cy="728"/>
          </a:xfrm>
        </p:grpSpPr>
        <p:sp>
          <p:nvSpPr>
            <p:cNvPr id="366629" name="Freeform 37"/>
            <p:cNvSpPr>
              <a:spLocks/>
            </p:cNvSpPr>
            <p:nvPr/>
          </p:nvSpPr>
          <p:spPr bwMode="auto">
            <a:xfrm>
              <a:off x="2640" y="2003"/>
              <a:ext cx="500" cy="728"/>
            </a:xfrm>
            <a:custGeom>
              <a:avLst/>
              <a:gdLst>
                <a:gd name="T0" fmla="*/ 295 w 1079"/>
                <a:gd name="T1" fmla="*/ 569 h 1571"/>
                <a:gd name="T2" fmla="*/ 0 w 1079"/>
                <a:gd name="T3" fmla="*/ 1011 h 1571"/>
                <a:gd name="T4" fmla="*/ 0 w 1079"/>
                <a:gd name="T5" fmla="*/ 1011 h 1571"/>
                <a:gd name="T6" fmla="*/ 1 w 1079"/>
                <a:gd name="T7" fmla="*/ 1218 h 1571"/>
                <a:gd name="T8" fmla="*/ 63 w 1079"/>
                <a:gd name="T9" fmla="*/ 1355 h 1571"/>
                <a:gd name="T10" fmla="*/ 133 w 1079"/>
                <a:gd name="T11" fmla="*/ 1367 h 1571"/>
                <a:gd name="T12" fmla="*/ 173 w 1079"/>
                <a:gd name="T13" fmla="*/ 1435 h 1571"/>
                <a:gd name="T14" fmla="*/ 714 w 1079"/>
                <a:gd name="T15" fmla="*/ 1569 h 1571"/>
                <a:gd name="T16" fmla="*/ 888 w 1079"/>
                <a:gd name="T17" fmla="*/ 1520 h 1571"/>
                <a:gd name="T18" fmla="*/ 958 w 1079"/>
                <a:gd name="T19" fmla="*/ 1532 h 1571"/>
                <a:gd name="T20" fmla="*/ 1074 w 1079"/>
                <a:gd name="T21" fmla="*/ 1404 h 1571"/>
                <a:gd name="T22" fmla="*/ 1074 w 1079"/>
                <a:gd name="T23" fmla="*/ 1404 h 1571"/>
                <a:gd name="T24" fmla="*/ 1074 w 1079"/>
                <a:gd name="T25" fmla="*/ 1072 h 1571"/>
                <a:gd name="T26" fmla="*/ 780 w 1079"/>
                <a:gd name="T27" fmla="*/ 605 h 1571"/>
                <a:gd name="T28" fmla="*/ 780 w 1079"/>
                <a:gd name="T29" fmla="*/ 605 h 1571"/>
                <a:gd name="T30" fmla="*/ 777 w 1079"/>
                <a:gd name="T31" fmla="*/ 605 h 1571"/>
                <a:gd name="T32" fmla="*/ 777 w 1079"/>
                <a:gd name="T33" fmla="*/ 131 h 1571"/>
                <a:gd name="T34" fmla="*/ 324 w 1079"/>
                <a:gd name="T35" fmla="*/ 131 h 1571"/>
                <a:gd name="T36" fmla="*/ 295 w 1079"/>
                <a:gd name="T37" fmla="*/ 569 h 1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571">
                  <a:moveTo>
                    <a:pt x="295" y="569"/>
                  </a:moveTo>
                  <a:cubicBezTo>
                    <a:pt x="125" y="646"/>
                    <a:pt x="11" y="817"/>
                    <a:pt x="0" y="1011"/>
                  </a:cubicBezTo>
                  <a:lnTo>
                    <a:pt x="0" y="1011"/>
                  </a:lnTo>
                  <a:lnTo>
                    <a:pt x="1" y="1218"/>
                  </a:lnTo>
                  <a:cubicBezTo>
                    <a:pt x="1" y="1271"/>
                    <a:pt x="23" y="1322"/>
                    <a:pt x="63" y="1355"/>
                  </a:cubicBezTo>
                  <a:cubicBezTo>
                    <a:pt x="82" y="1374"/>
                    <a:pt x="109" y="1379"/>
                    <a:pt x="133" y="1367"/>
                  </a:cubicBezTo>
                  <a:cubicBezTo>
                    <a:pt x="136" y="1395"/>
                    <a:pt x="151" y="1420"/>
                    <a:pt x="173" y="1435"/>
                  </a:cubicBezTo>
                  <a:cubicBezTo>
                    <a:pt x="340" y="1525"/>
                    <a:pt x="526" y="1571"/>
                    <a:pt x="714" y="1569"/>
                  </a:cubicBezTo>
                  <a:cubicBezTo>
                    <a:pt x="775" y="1568"/>
                    <a:pt x="835" y="1551"/>
                    <a:pt x="888" y="1520"/>
                  </a:cubicBezTo>
                  <a:cubicBezTo>
                    <a:pt x="906" y="1540"/>
                    <a:pt x="934" y="1544"/>
                    <a:pt x="958" y="1532"/>
                  </a:cubicBezTo>
                  <a:cubicBezTo>
                    <a:pt x="1010" y="1505"/>
                    <a:pt x="1051" y="1460"/>
                    <a:pt x="1074" y="1404"/>
                  </a:cubicBezTo>
                  <a:lnTo>
                    <a:pt x="1074" y="1404"/>
                  </a:lnTo>
                  <a:lnTo>
                    <a:pt x="1074" y="1072"/>
                  </a:lnTo>
                  <a:cubicBezTo>
                    <a:pt x="1079" y="867"/>
                    <a:pt x="962" y="681"/>
                    <a:pt x="780" y="605"/>
                  </a:cubicBezTo>
                  <a:lnTo>
                    <a:pt x="780" y="605"/>
                  </a:lnTo>
                  <a:lnTo>
                    <a:pt x="777" y="605"/>
                  </a:lnTo>
                  <a:cubicBezTo>
                    <a:pt x="902" y="474"/>
                    <a:pt x="902" y="261"/>
                    <a:pt x="777" y="131"/>
                  </a:cubicBezTo>
                  <a:cubicBezTo>
                    <a:pt x="652" y="0"/>
                    <a:pt x="449" y="0"/>
                    <a:pt x="324" y="131"/>
                  </a:cubicBezTo>
                  <a:cubicBezTo>
                    <a:pt x="212" y="249"/>
                    <a:pt x="200" y="436"/>
                    <a:pt x="295" y="569"/>
                  </a:cubicBezTo>
                  <a:close/>
                </a:path>
              </a:pathLst>
            </a:custGeom>
            <a:gradFill rotWithShape="1">
              <a:gsLst>
                <a:gs pos="0">
                  <a:srgbClr val="FFCC66"/>
                </a:gs>
                <a:gs pos="100000">
                  <a:srgbClr val="FFCC66">
                    <a:gamma/>
                    <a:shade val="46275"/>
                    <a:invGamma/>
                  </a:srgbClr>
                </a:gs>
              </a:gsLst>
              <a:path path="rect">
                <a:fillToRect l="50000" t="50000" r="50000" b="50000"/>
              </a:path>
            </a:gradFill>
            <a:ln w="31750" cap="rnd">
              <a:solidFill>
                <a:srgbClr val="000000"/>
              </a:solidFill>
              <a:prstDash val="solid"/>
              <a:round/>
              <a:headEnd/>
              <a:tailEnd/>
            </a:ln>
          </p:spPr>
          <p:txBody>
            <a:bodyPr/>
            <a:lstStyle/>
            <a:p>
              <a:pPr fontAlgn="base">
                <a:spcBef>
                  <a:spcPct val="0"/>
                </a:spcBef>
                <a:spcAft>
                  <a:spcPct val="0"/>
                </a:spcAft>
              </a:pPr>
              <a:endParaRPr lang="en-US" sz="2400" smtClean="0">
                <a:solidFill>
                  <a:srgbClr val="FFFFFF"/>
                </a:solidFill>
              </a:endParaRPr>
            </a:p>
          </p:txBody>
        </p:sp>
        <p:sp>
          <p:nvSpPr>
            <p:cNvPr id="366630" name="Freeform 38"/>
            <p:cNvSpPr>
              <a:spLocks/>
            </p:cNvSpPr>
            <p:nvPr/>
          </p:nvSpPr>
          <p:spPr bwMode="auto">
            <a:xfrm>
              <a:off x="2704" y="2329"/>
              <a:ext cx="58" cy="294"/>
            </a:xfrm>
            <a:custGeom>
              <a:avLst/>
              <a:gdLst>
                <a:gd name="T0" fmla="*/ 12 w 58"/>
                <a:gd name="T1" fmla="*/ 294 h 294"/>
                <a:gd name="T2" fmla="*/ 58 w 58"/>
                <a:gd name="T3" fmla="*/ 0 h 294"/>
              </a:gdLst>
              <a:ahLst/>
              <a:cxnLst>
                <a:cxn ang="0">
                  <a:pos x="T0" y="T1"/>
                </a:cxn>
                <a:cxn ang="0">
                  <a:pos x="T2" y="T3"/>
                </a:cxn>
              </a:cxnLst>
              <a:rect l="0" t="0" r="r" b="b"/>
              <a:pathLst>
                <a:path w="58" h="294">
                  <a:moveTo>
                    <a:pt x="12" y="294"/>
                  </a:moveTo>
                  <a:cubicBezTo>
                    <a:pt x="0" y="194"/>
                    <a:pt x="16" y="92"/>
                    <a:pt x="58" y="0"/>
                  </a:cubicBezTo>
                </a:path>
              </a:pathLst>
            </a:custGeom>
            <a:gradFill rotWithShape="1">
              <a:gsLst>
                <a:gs pos="0">
                  <a:srgbClr val="000000">
                    <a:gamma/>
                    <a:shade val="46275"/>
                    <a:invGamma/>
                  </a:srgbClr>
                </a:gs>
                <a:gs pos="50000">
                  <a:srgbClr val="000000"/>
                </a:gs>
                <a:gs pos="100000">
                  <a:srgbClr val="000000">
                    <a:gamma/>
                    <a:shade val="46275"/>
                    <a:invGamma/>
                  </a:srgbClr>
                </a:gs>
              </a:gsLst>
              <a:lin ang="0" scaled="1"/>
            </a:gradFill>
            <a:ln w="11113" cap="rnd">
              <a:solidFill>
                <a:srgbClr val="373773"/>
              </a:solidFill>
              <a:prstDash val="solid"/>
              <a:round/>
              <a:headEnd/>
              <a:tailEnd/>
            </a:ln>
          </p:spPr>
          <p:txBody>
            <a:bodyPr/>
            <a:lstStyle/>
            <a:p>
              <a:pPr fontAlgn="base">
                <a:spcBef>
                  <a:spcPct val="0"/>
                </a:spcBef>
                <a:spcAft>
                  <a:spcPct val="0"/>
                </a:spcAft>
              </a:pPr>
              <a:endParaRPr lang="en-US" sz="2400" smtClean="0">
                <a:solidFill>
                  <a:srgbClr val="FFFFFF"/>
                </a:solidFill>
              </a:endParaRPr>
            </a:p>
          </p:txBody>
        </p:sp>
        <p:sp>
          <p:nvSpPr>
            <p:cNvPr id="366631" name="Freeform 39"/>
            <p:cNvSpPr>
              <a:spLocks/>
            </p:cNvSpPr>
            <p:nvPr/>
          </p:nvSpPr>
          <p:spPr bwMode="auto">
            <a:xfrm>
              <a:off x="3044" y="2383"/>
              <a:ext cx="30" cy="311"/>
            </a:xfrm>
            <a:custGeom>
              <a:avLst/>
              <a:gdLst>
                <a:gd name="T0" fmla="*/ 22 w 30"/>
                <a:gd name="T1" fmla="*/ 311 h 311"/>
                <a:gd name="T2" fmla="*/ 0 w 30"/>
                <a:gd name="T3" fmla="*/ 0 h 311"/>
              </a:gdLst>
              <a:ahLst/>
              <a:cxnLst>
                <a:cxn ang="0">
                  <a:pos x="T0" y="T1"/>
                </a:cxn>
                <a:cxn ang="0">
                  <a:pos x="T2" y="T3"/>
                </a:cxn>
              </a:cxnLst>
              <a:rect l="0" t="0" r="r" b="b"/>
              <a:pathLst>
                <a:path w="30" h="311">
                  <a:moveTo>
                    <a:pt x="22" y="311"/>
                  </a:moveTo>
                  <a:cubicBezTo>
                    <a:pt x="30" y="207"/>
                    <a:pt x="22" y="102"/>
                    <a:pt x="0" y="0"/>
                  </a:cubicBezTo>
                </a:path>
              </a:pathLst>
            </a:custGeom>
            <a:gradFill rotWithShape="1">
              <a:gsLst>
                <a:gs pos="0">
                  <a:srgbClr val="000000">
                    <a:gamma/>
                    <a:shade val="46275"/>
                    <a:invGamma/>
                  </a:srgbClr>
                </a:gs>
                <a:gs pos="50000">
                  <a:srgbClr val="000000"/>
                </a:gs>
                <a:gs pos="100000">
                  <a:srgbClr val="000000">
                    <a:gamma/>
                    <a:shade val="46275"/>
                    <a:invGamma/>
                  </a:srgbClr>
                </a:gs>
              </a:gsLst>
              <a:lin ang="0" scaled="1"/>
            </a:gradFill>
            <a:ln w="11113" cap="rnd">
              <a:solidFill>
                <a:srgbClr val="373773"/>
              </a:solidFill>
              <a:prstDash val="solid"/>
              <a:round/>
              <a:headEnd/>
              <a:tailEnd/>
            </a:ln>
          </p:spPr>
          <p:txBody>
            <a:bodyPr/>
            <a:lstStyle/>
            <a:p>
              <a:pPr fontAlgn="base">
                <a:spcBef>
                  <a:spcPct val="0"/>
                </a:spcBef>
                <a:spcAft>
                  <a:spcPct val="0"/>
                </a:spcAft>
              </a:pPr>
              <a:endParaRPr lang="en-US" sz="2400" smtClean="0">
                <a:solidFill>
                  <a:srgbClr val="FFFFFF"/>
                </a:solidFill>
              </a:endParaRPr>
            </a:p>
          </p:txBody>
        </p:sp>
        <p:sp>
          <p:nvSpPr>
            <p:cNvPr id="366632" name="Oval 40"/>
            <p:cNvSpPr>
              <a:spLocks noChangeArrowheads="1"/>
            </p:cNvSpPr>
            <p:nvPr/>
          </p:nvSpPr>
          <p:spPr bwMode="auto">
            <a:xfrm>
              <a:off x="2736" y="2016"/>
              <a:ext cx="309" cy="323"/>
            </a:xfrm>
            <a:prstGeom prst="ellipse">
              <a:avLst/>
            </a:prstGeom>
            <a:gradFill rotWithShape="1">
              <a:gsLst>
                <a:gs pos="0">
                  <a:srgbClr val="FFCC66"/>
                </a:gs>
                <a:gs pos="100000">
                  <a:srgbClr val="FFCC66">
                    <a:gamma/>
                    <a:shade val="46275"/>
                    <a:invGamma/>
                  </a:srgbClr>
                </a:gs>
              </a:gsLst>
              <a:path path="shape">
                <a:fillToRect l="50000" t="50000" r="50000" b="50000"/>
              </a:path>
            </a:gra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smtClean="0">
                <a:solidFill>
                  <a:srgbClr val="FFFFFF"/>
                </a:solidFill>
              </a:endParaRPr>
            </a:p>
          </p:txBody>
        </p:sp>
        <p:sp>
          <p:nvSpPr>
            <p:cNvPr id="366633" name="Rectangle 41"/>
            <p:cNvSpPr>
              <a:spLocks noChangeArrowheads="1"/>
            </p:cNvSpPr>
            <p:nvPr/>
          </p:nvSpPr>
          <p:spPr bwMode="auto">
            <a:xfrm>
              <a:off x="2784" y="2387"/>
              <a:ext cx="240" cy="240"/>
            </a:xfrm>
            <a:prstGeom prst="rect">
              <a:avLst/>
            </a:prstGeom>
            <a:gradFill rotWithShape="1">
              <a:gsLst>
                <a:gs pos="0">
                  <a:srgbClr val="FFFFFF">
                    <a:alpha val="49001"/>
                  </a:srgbClr>
                </a:gs>
                <a:gs pos="100000">
                  <a:srgbClr val="FFFFFF">
                    <a:alpha val="0"/>
                  </a:srgbClr>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smtClean="0">
                <a:solidFill>
                  <a:srgbClr val="FFFFFF"/>
                </a:solidFill>
              </a:endParaRPr>
            </a:p>
          </p:txBody>
        </p:sp>
      </p:grpSp>
      <p:sp>
        <p:nvSpPr>
          <p:cNvPr id="366635" name="Text Box 43"/>
          <p:cNvSpPr txBox="1">
            <a:spLocks noChangeArrowheads="1"/>
          </p:cNvSpPr>
          <p:nvPr/>
        </p:nvSpPr>
        <p:spPr bwMode="auto">
          <a:xfrm>
            <a:off x="6781800" y="3641725"/>
            <a:ext cx="2133600" cy="701675"/>
          </a:xfrm>
          <a:prstGeom prst="rect">
            <a:avLst/>
          </a:prstGeom>
          <a:solidFill>
            <a:schemeClr val="bg1"/>
          </a:solidFill>
          <a:ln w="6350" algn="ctr">
            <a:solidFill>
              <a:srgbClr val="000000"/>
            </a:solidFill>
            <a:miter lim="800000"/>
            <a:headEnd/>
            <a:tailEnd/>
          </a:ln>
          <a:effectLst/>
          <a:extLst/>
        </p:spPr>
        <p:txBody>
          <a:bodyPr anchor="ctr"/>
          <a:lstStyle/>
          <a:p>
            <a:pPr algn="ctr" fontAlgn="base">
              <a:spcBef>
                <a:spcPct val="0"/>
              </a:spcBef>
              <a:spcAft>
                <a:spcPct val="0"/>
              </a:spcAft>
            </a:pPr>
            <a:r>
              <a:rPr lang="en-US" sz="2000" smtClean="0">
                <a:solidFill>
                  <a:srgbClr val="000000"/>
                </a:solidFill>
              </a:rPr>
              <a:t>Joe has “Secret” clearance</a:t>
            </a:r>
          </a:p>
        </p:txBody>
      </p:sp>
    </p:spTree>
    <p:extLst>
      <p:ext uri="{BB962C8B-B14F-4D97-AF65-F5344CB8AC3E}">
        <p14:creationId xmlns:p14="http://schemas.microsoft.com/office/powerpoint/2010/main" val="2184249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ChangeArrowheads="1"/>
          </p:cNvSpPr>
          <p:nvPr>
            <p:ph type="title"/>
          </p:nvPr>
        </p:nvSpPr>
        <p:spPr/>
        <p:txBody>
          <a:bodyPr/>
          <a:lstStyle/>
          <a:p>
            <a:r>
              <a:rPr lang="en-US"/>
              <a:t>Bell-LaPadula Model</a:t>
            </a:r>
          </a:p>
        </p:txBody>
      </p:sp>
      <p:sp>
        <p:nvSpPr>
          <p:cNvPr id="304131" name="Rectangle 3"/>
          <p:cNvSpPr>
            <a:spLocks noGrp="1" noChangeArrowheads="1"/>
          </p:cNvSpPr>
          <p:nvPr>
            <p:ph type="body" idx="1"/>
          </p:nvPr>
        </p:nvSpPr>
        <p:spPr/>
        <p:txBody>
          <a:bodyPr/>
          <a:lstStyle/>
          <a:p>
            <a:pPr marL="533400" indent="-533400"/>
            <a:r>
              <a:rPr lang="en-US" sz="2400" dirty="0"/>
              <a:t>Developed by Bell and LaPadula</a:t>
            </a:r>
          </a:p>
          <a:p>
            <a:pPr marL="533400" indent="-533400"/>
            <a:r>
              <a:rPr lang="en-US" sz="2400" dirty="0"/>
              <a:t>Remedies malicious classification downgrading </a:t>
            </a:r>
          </a:p>
          <a:p>
            <a:pPr marL="533400" indent="-533400"/>
            <a:r>
              <a:rPr lang="en-US" sz="2400" dirty="0"/>
              <a:t>Results in  two properties:</a:t>
            </a:r>
          </a:p>
          <a:p>
            <a:pPr marL="914400" lvl="1" indent="-457200">
              <a:buFont typeface="Wingdings" pitchFamily="2" charset="2"/>
              <a:buAutoNum type="arabicPeriod"/>
            </a:pPr>
            <a:r>
              <a:rPr lang="en-US" sz="2000" dirty="0"/>
              <a:t>Processes with a given classification  cannot read processes with a greater classification</a:t>
            </a:r>
          </a:p>
          <a:p>
            <a:pPr marL="914400" lvl="1" indent="-457200">
              <a:buFont typeface="Wingdings" pitchFamily="2" charset="2"/>
              <a:buAutoNum type="arabicPeriod"/>
            </a:pPr>
            <a:r>
              <a:rPr lang="en-US" sz="2000" dirty="0"/>
              <a:t>Processes with a given classification  cannot write into processes with a lower classification</a:t>
            </a:r>
          </a:p>
          <a:p>
            <a:pPr marL="533400" indent="-533400"/>
            <a:endParaRPr lang="en-US" sz="2400" dirty="0"/>
          </a:p>
        </p:txBody>
      </p:sp>
      <p:grpSp>
        <p:nvGrpSpPr>
          <p:cNvPr id="304132" name="Group 4"/>
          <p:cNvGrpSpPr>
            <a:grpSpLocks/>
          </p:cNvGrpSpPr>
          <p:nvPr/>
        </p:nvGrpSpPr>
        <p:grpSpPr bwMode="auto">
          <a:xfrm>
            <a:off x="609600" y="4075113"/>
            <a:ext cx="4137025" cy="2554287"/>
            <a:chOff x="432" y="2555"/>
            <a:chExt cx="2606" cy="1609"/>
          </a:xfrm>
        </p:grpSpPr>
        <p:sp>
          <p:nvSpPr>
            <p:cNvPr id="304133" name="Freeform 5"/>
            <p:cNvSpPr>
              <a:spLocks/>
            </p:cNvSpPr>
            <p:nvPr/>
          </p:nvSpPr>
          <p:spPr bwMode="auto">
            <a:xfrm>
              <a:off x="432" y="3746"/>
              <a:ext cx="2606" cy="418"/>
            </a:xfrm>
            <a:custGeom>
              <a:avLst/>
              <a:gdLst>
                <a:gd name="T0" fmla="*/ 380 w 2938"/>
                <a:gd name="T1" fmla="*/ 0 h 467"/>
                <a:gd name="T2" fmla="*/ 2558 w 2938"/>
                <a:gd name="T3" fmla="*/ 0 h 467"/>
                <a:gd name="T4" fmla="*/ 2938 w 2938"/>
                <a:gd name="T5" fmla="*/ 467 h 467"/>
                <a:gd name="T6" fmla="*/ 0 w 2938"/>
                <a:gd name="T7" fmla="*/ 467 h 467"/>
                <a:gd name="T8" fmla="*/ 380 w 2938"/>
                <a:gd name="T9" fmla="*/ 0 h 467"/>
              </a:gdLst>
              <a:ahLst/>
              <a:cxnLst>
                <a:cxn ang="0">
                  <a:pos x="T0" y="T1"/>
                </a:cxn>
                <a:cxn ang="0">
                  <a:pos x="T2" y="T3"/>
                </a:cxn>
                <a:cxn ang="0">
                  <a:pos x="T4" y="T5"/>
                </a:cxn>
                <a:cxn ang="0">
                  <a:pos x="T6" y="T7"/>
                </a:cxn>
                <a:cxn ang="0">
                  <a:pos x="T8" y="T9"/>
                </a:cxn>
              </a:cxnLst>
              <a:rect l="0" t="0" r="r" b="b"/>
              <a:pathLst>
                <a:path w="2938" h="467">
                  <a:moveTo>
                    <a:pt x="380" y="0"/>
                  </a:moveTo>
                  <a:lnTo>
                    <a:pt x="2558" y="0"/>
                  </a:lnTo>
                  <a:lnTo>
                    <a:pt x="2938" y="467"/>
                  </a:lnTo>
                  <a:lnTo>
                    <a:pt x="0" y="467"/>
                  </a:lnTo>
                  <a:lnTo>
                    <a:pt x="380" y="0"/>
                  </a:lnTo>
                  <a:close/>
                </a:path>
              </a:pathLst>
            </a:custGeom>
            <a:solidFill>
              <a:srgbClr val="FFFFCC"/>
            </a:solidFill>
            <a:ln w="6350">
              <a:prstDash val="solid"/>
              <a:round/>
              <a:headEnd/>
              <a:tailEnd/>
            </a:ln>
            <a:effectLst/>
            <a:scene3d>
              <a:camera prst="legacyPerspectiveTopRight"/>
              <a:lightRig rig="legacyFlat3" dir="b"/>
            </a:scene3d>
            <a:sp3d extrusionH="887400" prstMaterial="legacyMatte">
              <a:bevelT w="13500" h="13500" prst="angle"/>
              <a:bevelB w="13500" h="13500" prst="angle"/>
              <a:extrusionClr>
                <a:srgbClr val="FFFFCC"/>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pPr fontAlgn="base">
                <a:spcBef>
                  <a:spcPct val="0"/>
                </a:spcBef>
                <a:spcAft>
                  <a:spcPct val="0"/>
                </a:spcAft>
              </a:pPr>
              <a:endParaRPr lang="en-US" sz="2400" smtClean="0">
                <a:solidFill>
                  <a:srgbClr val="FFFFFF"/>
                </a:solidFill>
              </a:endParaRPr>
            </a:p>
          </p:txBody>
        </p:sp>
        <p:sp>
          <p:nvSpPr>
            <p:cNvPr id="304134" name="Freeform 6"/>
            <p:cNvSpPr>
              <a:spLocks/>
            </p:cNvSpPr>
            <p:nvPr/>
          </p:nvSpPr>
          <p:spPr bwMode="auto">
            <a:xfrm>
              <a:off x="773" y="3330"/>
              <a:ext cx="1928" cy="418"/>
            </a:xfrm>
            <a:custGeom>
              <a:avLst/>
              <a:gdLst>
                <a:gd name="T0" fmla="*/ 380 w 2174"/>
                <a:gd name="T1" fmla="*/ 0 h 468"/>
                <a:gd name="T2" fmla="*/ 1794 w 2174"/>
                <a:gd name="T3" fmla="*/ 0 h 468"/>
                <a:gd name="T4" fmla="*/ 2174 w 2174"/>
                <a:gd name="T5" fmla="*/ 468 h 468"/>
                <a:gd name="T6" fmla="*/ 0 w 2174"/>
                <a:gd name="T7" fmla="*/ 468 h 468"/>
                <a:gd name="T8" fmla="*/ 380 w 2174"/>
                <a:gd name="T9" fmla="*/ 0 h 468"/>
              </a:gdLst>
              <a:ahLst/>
              <a:cxnLst>
                <a:cxn ang="0">
                  <a:pos x="T0" y="T1"/>
                </a:cxn>
                <a:cxn ang="0">
                  <a:pos x="T2" y="T3"/>
                </a:cxn>
                <a:cxn ang="0">
                  <a:pos x="T4" y="T5"/>
                </a:cxn>
                <a:cxn ang="0">
                  <a:pos x="T6" y="T7"/>
                </a:cxn>
                <a:cxn ang="0">
                  <a:pos x="T8" y="T9"/>
                </a:cxn>
              </a:cxnLst>
              <a:rect l="0" t="0" r="r" b="b"/>
              <a:pathLst>
                <a:path w="2174" h="468">
                  <a:moveTo>
                    <a:pt x="380" y="0"/>
                  </a:moveTo>
                  <a:lnTo>
                    <a:pt x="1794" y="0"/>
                  </a:lnTo>
                  <a:lnTo>
                    <a:pt x="2174" y="468"/>
                  </a:lnTo>
                  <a:lnTo>
                    <a:pt x="0" y="468"/>
                  </a:lnTo>
                  <a:lnTo>
                    <a:pt x="380" y="0"/>
                  </a:lnTo>
                  <a:close/>
                </a:path>
              </a:pathLst>
            </a:custGeom>
            <a:solidFill>
              <a:srgbClr val="FFBE7D"/>
            </a:solidFill>
            <a:ln w="6350">
              <a:prstDash val="solid"/>
              <a:round/>
              <a:headEnd/>
              <a:tailEnd/>
            </a:ln>
            <a:effectLst/>
            <a:scene3d>
              <a:camera prst="legacyPerspectiveTopRight"/>
              <a:lightRig rig="legacyFlat3" dir="b"/>
            </a:scene3d>
            <a:sp3d extrusionH="887400" prstMaterial="legacyMatte">
              <a:bevelT w="13500" h="13500" prst="angle"/>
              <a:bevelB w="13500" h="13500" prst="angle"/>
              <a:extrusionClr>
                <a:srgbClr val="FFBE7D"/>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pPr fontAlgn="base">
                <a:spcBef>
                  <a:spcPct val="0"/>
                </a:spcBef>
                <a:spcAft>
                  <a:spcPct val="0"/>
                </a:spcAft>
              </a:pPr>
              <a:endParaRPr lang="en-US" sz="2400" smtClean="0">
                <a:solidFill>
                  <a:srgbClr val="FFFFFF"/>
                </a:solidFill>
              </a:endParaRPr>
            </a:p>
          </p:txBody>
        </p:sp>
        <p:sp>
          <p:nvSpPr>
            <p:cNvPr id="304135" name="Freeform 7"/>
            <p:cNvSpPr>
              <a:spLocks/>
            </p:cNvSpPr>
            <p:nvPr/>
          </p:nvSpPr>
          <p:spPr bwMode="auto">
            <a:xfrm>
              <a:off x="1110" y="2912"/>
              <a:ext cx="1254" cy="418"/>
            </a:xfrm>
            <a:custGeom>
              <a:avLst/>
              <a:gdLst>
                <a:gd name="T0" fmla="*/ 380 w 1414"/>
                <a:gd name="T1" fmla="*/ 0 h 467"/>
                <a:gd name="T2" fmla="*/ 1034 w 1414"/>
                <a:gd name="T3" fmla="*/ 0 h 467"/>
                <a:gd name="T4" fmla="*/ 1414 w 1414"/>
                <a:gd name="T5" fmla="*/ 467 h 467"/>
                <a:gd name="T6" fmla="*/ 0 w 1414"/>
                <a:gd name="T7" fmla="*/ 467 h 467"/>
                <a:gd name="T8" fmla="*/ 380 w 1414"/>
                <a:gd name="T9" fmla="*/ 0 h 467"/>
              </a:gdLst>
              <a:ahLst/>
              <a:cxnLst>
                <a:cxn ang="0">
                  <a:pos x="T0" y="T1"/>
                </a:cxn>
                <a:cxn ang="0">
                  <a:pos x="T2" y="T3"/>
                </a:cxn>
                <a:cxn ang="0">
                  <a:pos x="T4" y="T5"/>
                </a:cxn>
                <a:cxn ang="0">
                  <a:pos x="T6" y="T7"/>
                </a:cxn>
                <a:cxn ang="0">
                  <a:pos x="T8" y="T9"/>
                </a:cxn>
              </a:cxnLst>
              <a:rect l="0" t="0" r="r" b="b"/>
              <a:pathLst>
                <a:path w="1414" h="467">
                  <a:moveTo>
                    <a:pt x="380" y="0"/>
                  </a:moveTo>
                  <a:lnTo>
                    <a:pt x="1034" y="0"/>
                  </a:lnTo>
                  <a:lnTo>
                    <a:pt x="1414" y="467"/>
                  </a:lnTo>
                  <a:lnTo>
                    <a:pt x="0" y="467"/>
                  </a:lnTo>
                  <a:lnTo>
                    <a:pt x="380" y="0"/>
                  </a:lnTo>
                  <a:close/>
                </a:path>
              </a:pathLst>
            </a:custGeom>
            <a:solidFill>
              <a:srgbClr val="CCCCFF"/>
            </a:solidFill>
            <a:ln w="6350">
              <a:prstDash val="solid"/>
              <a:round/>
              <a:headEnd/>
              <a:tailEnd/>
            </a:ln>
            <a:effectLst/>
            <a:scene3d>
              <a:camera prst="legacyPerspectiveTopRight"/>
              <a:lightRig rig="legacyFlat3" dir="b"/>
            </a:scene3d>
            <a:sp3d extrusionH="887400" prstMaterial="legacyMatte">
              <a:bevelT w="13500" h="13500" prst="angle"/>
              <a:bevelB w="13500" h="13500" prst="angle"/>
              <a:extrusionClr>
                <a:srgbClr val="CCCCFF"/>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pPr fontAlgn="base">
                <a:spcBef>
                  <a:spcPct val="0"/>
                </a:spcBef>
                <a:spcAft>
                  <a:spcPct val="0"/>
                </a:spcAft>
              </a:pPr>
              <a:endParaRPr lang="en-US" sz="2400" smtClean="0">
                <a:solidFill>
                  <a:srgbClr val="FFFFFF"/>
                </a:solidFill>
              </a:endParaRPr>
            </a:p>
          </p:txBody>
        </p:sp>
        <p:sp>
          <p:nvSpPr>
            <p:cNvPr id="304136" name="Freeform 8"/>
            <p:cNvSpPr>
              <a:spLocks/>
            </p:cNvSpPr>
            <p:nvPr/>
          </p:nvSpPr>
          <p:spPr bwMode="auto">
            <a:xfrm>
              <a:off x="1447" y="2555"/>
              <a:ext cx="584" cy="357"/>
            </a:xfrm>
            <a:custGeom>
              <a:avLst/>
              <a:gdLst>
                <a:gd name="T0" fmla="*/ 329 w 658"/>
                <a:gd name="T1" fmla="*/ 0 h 399"/>
                <a:gd name="T2" fmla="*/ 658 w 658"/>
                <a:gd name="T3" fmla="*/ 399 h 399"/>
                <a:gd name="T4" fmla="*/ 0 w 658"/>
                <a:gd name="T5" fmla="*/ 399 h 399"/>
                <a:gd name="T6" fmla="*/ 329 w 658"/>
                <a:gd name="T7" fmla="*/ 0 h 399"/>
              </a:gdLst>
              <a:ahLst/>
              <a:cxnLst>
                <a:cxn ang="0">
                  <a:pos x="T0" y="T1"/>
                </a:cxn>
                <a:cxn ang="0">
                  <a:pos x="T2" y="T3"/>
                </a:cxn>
                <a:cxn ang="0">
                  <a:pos x="T4" y="T5"/>
                </a:cxn>
                <a:cxn ang="0">
                  <a:pos x="T6" y="T7"/>
                </a:cxn>
              </a:cxnLst>
              <a:rect l="0" t="0" r="r" b="b"/>
              <a:pathLst>
                <a:path w="658" h="399">
                  <a:moveTo>
                    <a:pt x="329" y="0"/>
                  </a:moveTo>
                  <a:lnTo>
                    <a:pt x="658" y="399"/>
                  </a:lnTo>
                  <a:lnTo>
                    <a:pt x="0" y="399"/>
                  </a:lnTo>
                  <a:lnTo>
                    <a:pt x="329" y="0"/>
                  </a:lnTo>
                  <a:close/>
                </a:path>
              </a:pathLst>
            </a:custGeom>
            <a:solidFill>
              <a:srgbClr val="D8EBB3"/>
            </a:solidFill>
            <a:ln w="6350">
              <a:prstDash val="solid"/>
              <a:round/>
              <a:headEnd/>
              <a:tailEnd/>
            </a:ln>
            <a:effectLst/>
            <a:scene3d>
              <a:camera prst="legacyPerspectiveTopRight"/>
              <a:lightRig rig="legacyFlat3" dir="b"/>
            </a:scene3d>
            <a:sp3d extrusionH="887400" prstMaterial="legacyMatte">
              <a:bevelT w="13500" h="13500" prst="angle"/>
              <a:bevelB w="13500" h="13500" prst="angle"/>
              <a:extrusionClr>
                <a:srgbClr val="D8EBB3"/>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pPr fontAlgn="base">
                <a:spcBef>
                  <a:spcPct val="0"/>
                </a:spcBef>
                <a:spcAft>
                  <a:spcPct val="0"/>
                </a:spcAft>
              </a:pPr>
              <a:endParaRPr lang="en-US" sz="2400" smtClean="0">
                <a:solidFill>
                  <a:srgbClr val="FFFFFF"/>
                </a:solidFill>
              </a:endParaRPr>
            </a:p>
          </p:txBody>
        </p:sp>
        <p:sp>
          <p:nvSpPr>
            <p:cNvPr id="304137" name="Text Box 9"/>
            <p:cNvSpPr txBox="1">
              <a:spLocks noChangeArrowheads="1"/>
            </p:cNvSpPr>
            <p:nvPr/>
          </p:nvSpPr>
          <p:spPr bwMode="auto">
            <a:xfrm>
              <a:off x="801" y="3840"/>
              <a:ext cx="1872"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b="1" smtClean="0">
                  <a:solidFill>
                    <a:srgbClr val="000000"/>
                  </a:solidFill>
                  <a:effectLst>
                    <a:outerShdw blurRad="38100" dist="38100" dir="2700000" algn="tl">
                      <a:srgbClr val="FFFFFF"/>
                    </a:outerShdw>
                  </a:effectLst>
                </a:rPr>
                <a:t>Unclassified</a:t>
              </a:r>
            </a:p>
          </p:txBody>
        </p:sp>
        <p:sp>
          <p:nvSpPr>
            <p:cNvPr id="304138" name="Text Box 10"/>
            <p:cNvSpPr txBox="1">
              <a:spLocks noChangeArrowheads="1"/>
            </p:cNvSpPr>
            <p:nvPr/>
          </p:nvSpPr>
          <p:spPr bwMode="auto">
            <a:xfrm>
              <a:off x="801" y="3456"/>
              <a:ext cx="1872"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b="1" smtClean="0">
                  <a:solidFill>
                    <a:srgbClr val="000000"/>
                  </a:solidFill>
                  <a:effectLst>
                    <a:outerShdw blurRad="38100" dist="38100" dir="2700000" algn="tl">
                      <a:srgbClr val="FFFFFF"/>
                    </a:outerShdw>
                  </a:effectLst>
                </a:rPr>
                <a:t>Confidential</a:t>
              </a:r>
            </a:p>
          </p:txBody>
        </p:sp>
        <p:sp>
          <p:nvSpPr>
            <p:cNvPr id="304139" name="Text Box 11"/>
            <p:cNvSpPr txBox="1">
              <a:spLocks noChangeArrowheads="1"/>
            </p:cNvSpPr>
            <p:nvPr/>
          </p:nvSpPr>
          <p:spPr bwMode="auto">
            <a:xfrm>
              <a:off x="801" y="3024"/>
              <a:ext cx="1872"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b="1" smtClean="0">
                  <a:solidFill>
                    <a:srgbClr val="000000"/>
                  </a:solidFill>
                  <a:effectLst>
                    <a:outerShdw blurRad="38100" dist="38100" dir="2700000" algn="tl">
                      <a:srgbClr val="FFFFFF"/>
                    </a:outerShdw>
                  </a:effectLst>
                </a:rPr>
                <a:t>Secret</a:t>
              </a:r>
            </a:p>
          </p:txBody>
        </p:sp>
        <p:sp>
          <p:nvSpPr>
            <p:cNvPr id="304140" name="Text Box 12"/>
            <p:cNvSpPr txBox="1">
              <a:spLocks noChangeArrowheads="1"/>
            </p:cNvSpPr>
            <p:nvPr/>
          </p:nvSpPr>
          <p:spPr bwMode="auto">
            <a:xfrm>
              <a:off x="801" y="2688"/>
              <a:ext cx="1872"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b="1" smtClean="0">
                  <a:solidFill>
                    <a:srgbClr val="000000"/>
                  </a:solidFill>
                  <a:effectLst>
                    <a:outerShdw blurRad="38100" dist="38100" dir="2700000" algn="tl">
                      <a:srgbClr val="FFFFFF"/>
                    </a:outerShdw>
                  </a:effectLst>
                </a:rPr>
                <a:t>TS</a:t>
              </a:r>
            </a:p>
          </p:txBody>
        </p:sp>
      </p:grpSp>
      <p:sp>
        <p:nvSpPr>
          <p:cNvPr id="304142" name="Line 14"/>
          <p:cNvSpPr>
            <a:spLocks noChangeShapeType="1"/>
          </p:cNvSpPr>
          <p:nvPr/>
        </p:nvSpPr>
        <p:spPr bwMode="auto">
          <a:xfrm>
            <a:off x="3103563" y="4633913"/>
            <a:ext cx="2514600" cy="0"/>
          </a:xfrm>
          <a:prstGeom prst="line">
            <a:avLst/>
          </a:prstGeom>
          <a:noFill/>
          <a:ln w="2857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smtClean="0">
              <a:solidFill>
                <a:srgbClr val="FFFFFF"/>
              </a:solidFill>
            </a:endParaRPr>
          </a:p>
        </p:txBody>
      </p:sp>
      <p:sp>
        <p:nvSpPr>
          <p:cNvPr id="304143" name="Line 15"/>
          <p:cNvSpPr>
            <a:spLocks noChangeShapeType="1"/>
          </p:cNvSpPr>
          <p:nvPr/>
        </p:nvSpPr>
        <p:spPr bwMode="auto">
          <a:xfrm>
            <a:off x="5605463" y="4629150"/>
            <a:ext cx="0" cy="1943100"/>
          </a:xfrm>
          <a:prstGeom prst="line">
            <a:avLst/>
          </a:prstGeom>
          <a:noFill/>
          <a:ln w="28575">
            <a:solidFill>
              <a:srgbClr val="000000"/>
            </a:solidFill>
            <a:prstDash val="dash"/>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smtClean="0">
              <a:solidFill>
                <a:srgbClr val="FFFFFF"/>
              </a:solidFill>
            </a:endParaRPr>
          </a:p>
        </p:txBody>
      </p:sp>
      <p:sp>
        <p:nvSpPr>
          <p:cNvPr id="304144" name="Rectangle 16"/>
          <p:cNvSpPr>
            <a:spLocks noChangeArrowheads="1"/>
          </p:cNvSpPr>
          <p:nvPr/>
        </p:nvSpPr>
        <p:spPr bwMode="auto">
          <a:xfrm>
            <a:off x="5754688" y="4589463"/>
            <a:ext cx="3144837" cy="1828800"/>
          </a:xfrm>
          <a:prstGeom prst="rect">
            <a:avLst/>
          </a:prstGeom>
          <a:solidFill>
            <a:schemeClr val="bg1"/>
          </a:solidFill>
          <a:ln w="6350">
            <a:solidFill>
              <a:srgbClr val="000000"/>
            </a:solidFill>
            <a:miter lim="800000"/>
            <a:headEnd/>
            <a:tailEnd/>
          </a:ln>
          <a:effectLst/>
          <a:extLst/>
        </p:spPr>
        <p:txBody>
          <a:bodyPr anchor="ctr"/>
          <a:lstStyle/>
          <a:p>
            <a:pPr algn="ctr" fontAlgn="base">
              <a:spcBef>
                <a:spcPct val="0"/>
              </a:spcBef>
              <a:spcAft>
                <a:spcPct val="0"/>
              </a:spcAft>
            </a:pPr>
            <a:r>
              <a:rPr lang="en-US" sz="2000" smtClean="0">
                <a:solidFill>
                  <a:srgbClr val="000000"/>
                </a:solidFill>
              </a:rPr>
              <a:t>Joe with a Secret clearance can read  lower… but cannot write data with a lower classification</a:t>
            </a:r>
          </a:p>
        </p:txBody>
      </p:sp>
      <p:grpSp>
        <p:nvGrpSpPr>
          <p:cNvPr id="304145" name="Group 17"/>
          <p:cNvGrpSpPr>
            <a:grpSpLocks/>
          </p:cNvGrpSpPr>
          <p:nvPr/>
        </p:nvGrpSpPr>
        <p:grpSpPr bwMode="auto">
          <a:xfrm>
            <a:off x="5867400" y="3589338"/>
            <a:ext cx="609600" cy="830262"/>
            <a:chOff x="2640" y="2003"/>
            <a:chExt cx="500" cy="728"/>
          </a:xfrm>
          <a:solidFill>
            <a:schemeClr val="accent4">
              <a:lumMod val="60000"/>
              <a:lumOff val="40000"/>
            </a:schemeClr>
          </a:solidFill>
        </p:grpSpPr>
        <p:sp>
          <p:nvSpPr>
            <p:cNvPr id="304146" name="Freeform 18"/>
            <p:cNvSpPr>
              <a:spLocks/>
            </p:cNvSpPr>
            <p:nvPr/>
          </p:nvSpPr>
          <p:spPr bwMode="auto">
            <a:xfrm>
              <a:off x="2640" y="2003"/>
              <a:ext cx="500" cy="728"/>
            </a:xfrm>
            <a:custGeom>
              <a:avLst/>
              <a:gdLst>
                <a:gd name="T0" fmla="*/ 295 w 1079"/>
                <a:gd name="T1" fmla="*/ 569 h 1571"/>
                <a:gd name="T2" fmla="*/ 0 w 1079"/>
                <a:gd name="T3" fmla="*/ 1011 h 1571"/>
                <a:gd name="T4" fmla="*/ 0 w 1079"/>
                <a:gd name="T5" fmla="*/ 1011 h 1571"/>
                <a:gd name="T6" fmla="*/ 1 w 1079"/>
                <a:gd name="T7" fmla="*/ 1218 h 1571"/>
                <a:gd name="T8" fmla="*/ 63 w 1079"/>
                <a:gd name="T9" fmla="*/ 1355 h 1571"/>
                <a:gd name="T10" fmla="*/ 133 w 1079"/>
                <a:gd name="T11" fmla="*/ 1367 h 1571"/>
                <a:gd name="T12" fmla="*/ 173 w 1079"/>
                <a:gd name="T13" fmla="*/ 1435 h 1571"/>
                <a:gd name="T14" fmla="*/ 714 w 1079"/>
                <a:gd name="T15" fmla="*/ 1569 h 1571"/>
                <a:gd name="T16" fmla="*/ 888 w 1079"/>
                <a:gd name="T17" fmla="*/ 1520 h 1571"/>
                <a:gd name="T18" fmla="*/ 958 w 1079"/>
                <a:gd name="T19" fmla="*/ 1532 h 1571"/>
                <a:gd name="T20" fmla="*/ 1074 w 1079"/>
                <a:gd name="T21" fmla="*/ 1404 h 1571"/>
                <a:gd name="T22" fmla="*/ 1074 w 1079"/>
                <a:gd name="T23" fmla="*/ 1404 h 1571"/>
                <a:gd name="T24" fmla="*/ 1074 w 1079"/>
                <a:gd name="T25" fmla="*/ 1072 h 1571"/>
                <a:gd name="T26" fmla="*/ 780 w 1079"/>
                <a:gd name="T27" fmla="*/ 605 h 1571"/>
                <a:gd name="T28" fmla="*/ 780 w 1079"/>
                <a:gd name="T29" fmla="*/ 605 h 1571"/>
                <a:gd name="T30" fmla="*/ 777 w 1079"/>
                <a:gd name="T31" fmla="*/ 605 h 1571"/>
                <a:gd name="T32" fmla="*/ 777 w 1079"/>
                <a:gd name="T33" fmla="*/ 131 h 1571"/>
                <a:gd name="T34" fmla="*/ 324 w 1079"/>
                <a:gd name="T35" fmla="*/ 131 h 1571"/>
                <a:gd name="T36" fmla="*/ 295 w 1079"/>
                <a:gd name="T37" fmla="*/ 569 h 1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571">
                  <a:moveTo>
                    <a:pt x="295" y="569"/>
                  </a:moveTo>
                  <a:cubicBezTo>
                    <a:pt x="125" y="646"/>
                    <a:pt x="11" y="817"/>
                    <a:pt x="0" y="1011"/>
                  </a:cubicBezTo>
                  <a:lnTo>
                    <a:pt x="0" y="1011"/>
                  </a:lnTo>
                  <a:lnTo>
                    <a:pt x="1" y="1218"/>
                  </a:lnTo>
                  <a:cubicBezTo>
                    <a:pt x="1" y="1271"/>
                    <a:pt x="23" y="1322"/>
                    <a:pt x="63" y="1355"/>
                  </a:cubicBezTo>
                  <a:cubicBezTo>
                    <a:pt x="82" y="1374"/>
                    <a:pt x="109" y="1379"/>
                    <a:pt x="133" y="1367"/>
                  </a:cubicBezTo>
                  <a:cubicBezTo>
                    <a:pt x="136" y="1395"/>
                    <a:pt x="151" y="1420"/>
                    <a:pt x="173" y="1435"/>
                  </a:cubicBezTo>
                  <a:cubicBezTo>
                    <a:pt x="340" y="1525"/>
                    <a:pt x="526" y="1571"/>
                    <a:pt x="714" y="1569"/>
                  </a:cubicBezTo>
                  <a:cubicBezTo>
                    <a:pt x="775" y="1568"/>
                    <a:pt x="835" y="1551"/>
                    <a:pt x="888" y="1520"/>
                  </a:cubicBezTo>
                  <a:cubicBezTo>
                    <a:pt x="906" y="1540"/>
                    <a:pt x="934" y="1544"/>
                    <a:pt x="958" y="1532"/>
                  </a:cubicBezTo>
                  <a:cubicBezTo>
                    <a:pt x="1010" y="1505"/>
                    <a:pt x="1051" y="1460"/>
                    <a:pt x="1074" y="1404"/>
                  </a:cubicBezTo>
                  <a:lnTo>
                    <a:pt x="1074" y="1404"/>
                  </a:lnTo>
                  <a:lnTo>
                    <a:pt x="1074" y="1072"/>
                  </a:lnTo>
                  <a:cubicBezTo>
                    <a:pt x="1079" y="867"/>
                    <a:pt x="962" y="681"/>
                    <a:pt x="780" y="605"/>
                  </a:cubicBezTo>
                  <a:lnTo>
                    <a:pt x="780" y="605"/>
                  </a:lnTo>
                  <a:lnTo>
                    <a:pt x="777" y="605"/>
                  </a:lnTo>
                  <a:cubicBezTo>
                    <a:pt x="902" y="474"/>
                    <a:pt x="902" y="261"/>
                    <a:pt x="777" y="131"/>
                  </a:cubicBezTo>
                  <a:cubicBezTo>
                    <a:pt x="652" y="0"/>
                    <a:pt x="449" y="0"/>
                    <a:pt x="324" y="131"/>
                  </a:cubicBezTo>
                  <a:cubicBezTo>
                    <a:pt x="212" y="249"/>
                    <a:pt x="200" y="436"/>
                    <a:pt x="295" y="569"/>
                  </a:cubicBezTo>
                  <a:close/>
                </a:path>
              </a:pathLst>
            </a:custGeom>
            <a:grpFill/>
            <a:ln w="31750" cap="rnd">
              <a:solidFill>
                <a:srgbClr val="000000"/>
              </a:solidFill>
              <a:prstDash val="solid"/>
              <a:round/>
              <a:headEnd/>
              <a:tailEnd/>
            </a:ln>
          </p:spPr>
          <p:txBody>
            <a:bodyPr/>
            <a:lstStyle/>
            <a:p>
              <a:pPr fontAlgn="base">
                <a:spcBef>
                  <a:spcPct val="0"/>
                </a:spcBef>
                <a:spcAft>
                  <a:spcPct val="0"/>
                </a:spcAft>
              </a:pPr>
              <a:endParaRPr lang="en-US" sz="2400" smtClean="0">
                <a:solidFill>
                  <a:srgbClr val="FFFFFF"/>
                </a:solidFill>
              </a:endParaRPr>
            </a:p>
          </p:txBody>
        </p:sp>
        <p:sp>
          <p:nvSpPr>
            <p:cNvPr id="304147" name="Freeform 19"/>
            <p:cNvSpPr>
              <a:spLocks/>
            </p:cNvSpPr>
            <p:nvPr/>
          </p:nvSpPr>
          <p:spPr bwMode="auto">
            <a:xfrm>
              <a:off x="2704" y="2329"/>
              <a:ext cx="58" cy="294"/>
            </a:xfrm>
            <a:custGeom>
              <a:avLst/>
              <a:gdLst>
                <a:gd name="T0" fmla="*/ 12 w 58"/>
                <a:gd name="T1" fmla="*/ 294 h 294"/>
                <a:gd name="T2" fmla="*/ 58 w 58"/>
                <a:gd name="T3" fmla="*/ 0 h 294"/>
              </a:gdLst>
              <a:ahLst/>
              <a:cxnLst>
                <a:cxn ang="0">
                  <a:pos x="T0" y="T1"/>
                </a:cxn>
                <a:cxn ang="0">
                  <a:pos x="T2" y="T3"/>
                </a:cxn>
              </a:cxnLst>
              <a:rect l="0" t="0" r="r" b="b"/>
              <a:pathLst>
                <a:path w="58" h="294">
                  <a:moveTo>
                    <a:pt x="12" y="294"/>
                  </a:moveTo>
                  <a:cubicBezTo>
                    <a:pt x="0" y="194"/>
                    <a:pt x="16" y="92"/>
                    <a:pt x="58" y="0"/>
                  </a:cubicBezTo>
                </a:path>
              </a:pathLst>
            </a:custGeom>
            <a:grpFill/>
            <a:ln w="11113" cap="rnd">
              <a:solidFill>
                <a:srgbClr val="373773"/>
              </a:solidFill>
              <a:prstDash val="solid"/>
              <a:round/>
              <a:headEnd/>
              <a:tailEnd/>
            </a:ln>
          </p:spPr>
          <p:txBody>
            <a:bodyPr/>
            <a:lstStyle/>
            <a:p>
              <a:pPr fontAlgn="base">
                <a:spcBef>
                  <a:spcPct val="0"/>
                </a:spcBef>
                <a:spcAft>
                  <a:spcPct val="0"/>
                </a:spcAft>
              </a:pPr>
              <a:endParaRPr lang="en-US" sz="2400" smtClean="0">
                <a:solidFill>
                  <a:srgbClr val="FFFFFF"/>
                </a:solidFill>
              </a:endParaRPr>
            </a:p>
          </p:txBody>
        </p:sp>
        <p:sp>
          <p:nvSpPr>
            <p:cNvPr id="304148" name="Freeform 20"/>
            <p:cNvSpPr>
              <a:spLocks/>
            </p:cNvSpPr>
            <p:nvPr/>
          </p:nvSpPr>
          <p:spPr bwMode="auto">
            <a:xfrm>
              <a:off x="3044" y="2383"/>
              <a:ext cx="30" cy="311"/>
            </a:xfrm>
            <a:custGeom>
              <a:avLst/>
              <a:gdLst>
                <a:gd name="T0" fmla="*/ 22 w 30"/>
                <a:gd name="T1" fmla="*/ 311 h 311"/>
                <a:gd name="T2" fmla="*/ 0 w 30"/>
                <a:gd name="T3" fmla="*/ 0 h 311"/>
              </a:gdLst>
              <a:ahLst/>
              <a:cxnLst>
                <a:cxn ang="0">
                  <a:pos x="T0" y="T1"/>
                </a:cxn>
                <a:cxn ang="0">
                  <a:pos x="T2" y="T3"/>
                </a:cxn>
              </a:cxnLst>
              <a:rect l="0" t="0" r="r" b="b"/>
              <a:pathLst>
                <a:path w="30" h="311">
                  <a:moveTo>
                    <a:pt x="22" y="311"/>
                  </a:moveTo>
                  <a:cubicBezTo>
                    <a:pt x="30" y="207"/>
                    <a:pt x="22" y="102"/>
                    <a:pt x="0" y="0"/>
                  </a:cubicBezTo>
                </a:path>
              </a:pathLst>
            </a:custGeom>
            <a:grpFill/>
            <a:ln w="11113" cap="rnd">
              <a:solidFill>
                <a:srgbClr val="373773"/>
              </a:solidFill>
              <a:prstDash val="solid"/>
              <a:round/>
              <a:headEnd/>
              <a:tailEnd/>
            </a:ln>
          </p:spPr>
          <p:txBody>
            <a:bodyPr/>
            <a:lstStyle/>
            <a:p>
              <a:pPr fontAlgn="base">
                <a:spcBef>
                  <a:spcPct val="0"/>
                </a:spcBef>
                <a:spcAft>
                  <a:spcPct val="0"/>
                </a:spcAft>
              </a:pPr>
              <a:endParaRPr lang="en-US" sz="2400" smtClean="0">
                <a:solidFill>
                  <a:srgbClr val="FFFFFF"/>
                </a:solidFill>
              </a:endParaRPr>
            </a:p>
          </p:txBody>
        </p:sp>
        <p:sp>
          <p:nvSpPr>
            <p:cNvPr id="304149" name="Oval 21"/>
            <p:cNvSpPr>
              <a:spLocks noChangeArrowheads="1"/>
            </p:cNvSpPr>
            <p:nvPr/>
          </p:nvSpPr>
          <p:spPr bwMode="auto">
            <a:xfrm>
              <a:off x="2736" y="2016"/>
              <a:ext cx="309" cy="323"/>
            </a:xfrm>
            <a:prstGeom prst="ellipse">
              <a:avLst/>
            </a:prstGeom>
            <a:grp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smtClean="0">
                <a:solidFill>
                  <a:srgbClr val="FFFFFF"/>
                </a:solidFill>
              </a:endParaRPr>
            </a:p>
          </p:txBody>
        </p:sp>
        <p:sp>
          <p:nvSpPr>
            <p:cNvPr id="304150" name="Rectangle 22"/>
            <p:cNvSpPr>
              <a:spLocks noChangeArrowheads="1"/>
            </p:cNvSpPr>
            <p:nvPr/>
          </p:nvSpPr>
          <p:spPr bwMode="auto">
            <a:xfrm>
              <a:off x="2784" y="2387"/>
              <a:ext cx="240" cy="240"/>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smtClean="0">
                <a:solidFill>
                  <a:srgbClr val="FFFFFF"/>
                </a:solidFill>
              </a:endParaRPr>
            </a:p>
          </p:txBody>
        </p:sp>
      </p:grpSp>
      <p:sp>
        <p:nvSpPr>
          <p:cNvPr id="304151" name="Text Box 23"/>
          <p:cNvSpPr txBox="1">
            <a:spLocks noChangeArrowheads="1"/>
          </p:cNvSpPr>
          <p:nvPr/>
        </p:nvSpPr>
        <p:spPr bwMode="auto">
          <a:xfrm>
            <a:off x="6705600" y="3649663"/>
            <a:ext cx="2133600" cy="701675"/>
          </a:xfrm>
          <a:prstGeom prst="rect">
            <a:avLst/>
          </a:prstGeom>
          <a:solidFill>
            <a:schemeClr val="bg1"/>
          </a:solidFill>
          <a:ln w="6350" algn="ctr">
            <a:solidFill>
              <a:srgbClr val="000000"/>
            </a:solidFill>
            <a:miter lim="800000"/>
            <a:headEnd/>
            <a:tailEnd/>
          </a:ln>
          <a:effectLst/>
          <a:extLst/>
        </p:spPr>
        <p:txBody>
          <a:bodyPr anchor="ctr"/>
          <a:lstStyle/>
          <a:p>
            <a:pPr algn="ctr" fontAlgn="base">
              <a:spcBef>
                <a:spcPct val="0"/>
              </a:spcBef>
              <a:spcAft>
                <a:spcPct val="0"/>
              </a:spcAft>
            </a:pPr>
            <a:r>
              <a:rPr lang="en-US" sz="2000" smtClean="0">
                <a:solidFill>
                  <a:srgbClr val="000000"/>
                </a:solidFill>
              </a:rPr>
              <a:t>Joe has “Secret” clearance</a:t>
            </a:r>
          </a:p>
        </p:txBody>
      </p:sp>
      <p:sp>
        <p:nvSpPr>
          <p:cNvPr id="304152" name="Line 24"/>
          <p:cNvSpPr>
            <a:spLocks noChangeShapeType="1"/>
          </p:cNvSpPr>
          <p:nvPr/>
        </p:nvSpPr>
        <p:spPr bwMode="auto">
          <a:xfrm>
            <a:off x="3095625" y="5295900"/>
            <a:ext cx="2514600" cy="0"/>
          </a:xfrm>
          <a:prstGeom prst="line">
            <a:avLst/>
          </a:prstGeom>
          <a:noFill/>
          <a:ln w="2857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smtClean="0">
              <a:solidFill>
                <a:srgbClr val="FFFFFF"/>
              </a:solidFill>
            </a:endParaRPr>
          </a:p>
        </p:txBody>
      </p:sp>
      <p:sp>
        <p:nvSpPr>
          <p:cNvPr id="304153" name="Text Box 25"/>
          <p:cNvSpPr txBox="1">
            <a:spLocks noChangeArrowheads="1"/>
          </p:cNvSpPr>
          <p:nvPr/>
        </p:nvSpPr>
        <p:spPr bwMode="auto">
          <a:xfrm>
            <a:off x="76200" y="3886200"/>
            <a:ext cx="2057400" cy="701675"/>
          </a:xfrm>
          <a:prstGeom prst="rect">
            <a:avLst/>
          </a:prstGeom>
          <a:solidFill>
            <a:schemeClr val="bg1"/>
          </a:solidFill>
          <a:ln w="6350" algn="ctr">
            <a:solidFill>
              <a:srgbClr val="000000"/>
            </a:solidFill>
            <a:miter lim="800000"/>
            <a:headEnd/>
            <a:tailEnd/>
          </a:ln>
          <a:effectLst/>
          <a:extLst/>
        </p:spPr>
        <p:txBody>
          <a:bodyPr anchor="ctr"/>
          <a:lstStyle/>
          <a:p>
            <a:pPr algn="ctr" fontAlgn="base">
              <a:spcBef>
                <a:spcPct val="0"/>
              </a:spcBef>
              <a:spcAft>
                <a:spcPct val="0"/>
              </a:spcAft>
            </a:pPr>
            <a:r>
              <a:rPr lang="en-US" sz="2000" dirty="0" smtClean="0">
                <a:solidFill>
                  <a:srgbClr val="000000"/>
                </a:solidFill>
              </a:rPr>
              <a:t>Joe cannot read TS  Data</a:t>
            </a:r>
          </a:p>
        </p:txBody>
      </p:sp>
    </p:spTree>
    <p:extLst>
      <p:ext uri="{BB962C8B-B14F-4D97-AF65-F5344CB8AC3E}">
        <p14:creationId xmlns:p14="http://schemas.microsoft.com/office/powerpoint/2010/main" val="3639732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ChangeArrowheads="1"/>
          </p:cNvSpPr>
          <p:nvPr>
            <p:ph type="title"/>
          </p:nvPr>
        </p:nvSpPr>
        <p:spPr/>
        <p:txBody>
          <a:bodyPr/>
          <a:lstStyle/>
          <a:p>
            <a:r>
              <a:rPr lang="en-US" dirty="0"/>
              <a:t>Bell-LaPadula Model &amp; MLS &amp; MAC </a:t>
            </a:r>
          </a:p>
        </p:txBody>
      </p:sp>
      <p:sp>
        <p:nvSpPr>
          <p:cNvPr id="2" name="Content Placeholder 1"/>
          <p:cNvSpPr>
            <a:spLocks noGrp="1"/>
          </p:cNvSpPr>
          <p:nvPr>
            <p:ph idx="1"/>
          </p:nvPr>
        </p:nvSpPr>
        <p:spPr/>
        <p:txBody>
          <a:bodyPr>
            <a:normAutofit fontScale="85000" lnSpcReduction="10000"/>
          </a:bodyPr>
          <a:lstStyle/>
          <a:p>
            <a:r>
              <a:rPr lang="en-US" b="1" dirty="0" smtClean="0"/>
              <a:t>MLS</a:t>
            </a:r>
            <a:r>
              <a:rPr lang="en-US" dirty="0" smtClean="0"/>
              <a:t> -- A </a:t>
            </a:r>
            <a:r>
              <a:rPr lang="en-US" dirty="0"/>
              <a:t>system that employs the Bell-LaPadula model is called a multilevel security system because users with different clearances use the system, and the system processes data at different classification levels. </a:t>
            </a:r>
            <a:endParaRPr lang="en-US" dirty="0" smtClean="0"/>
          </a:p>
          <a:p>
            <a:r>
              <a:rPr lang="en-US" dirty="0" smtClean="0"/>
              <a:t>The </a:t>
            </a:r>
            <a:r>
              <a:rPr lang="en-US" dirty="0"/>
              <a:t>level at which information is classified determines the handling procedures that should be used. </a:t>
            </a:r>
            <a:endParaRPr lang="en-US" dirty="0" smtClean="0"/>
          </a:p>
          <a:p>
            <a:r>
              <a:rPr lang="en-US" dirty="0" smtClean="0"/>
              <a:t>The </a:t>
            </a:r>
            <a:r>
              <a:rPr lang="en-US" dirty="0"/>
              <a:t>Bell-LaPadula model is a state machine model that enforces the confidentiality aspects of access control. </a:t>
            </a:r>
            <a:endParaRPr lang="en-US" dirty="0" smtClean="0"/>
          </a:p>
          <a:p>
            <a:r>
              <a:rPr lang="en-US" dirty="0" smtClean="0"/>
              <a:t>A </a:t>
            </a:r>
            <a:r>
              <a:rPr lang="en-US" dirty="0"/>
              <a:t>matrix and security levels are used to determine if subjects can access different objects. </a:t>
            </a:r>
            <a:endParaRPr lang="en-US" dirty="0" smtClean="0"/>
          </a:p>
          <a:p>
            <a:r>
              <a:rPr lang="en-US" b="1" dirty="0" smtClean="0">
                <a:solidFill>
                  <a:srgbClr val="FF0000"/>
                </a:solidFill>
              </a:rPr>
              <a:t>MAC</a:t>
            </a:r>
            <a:r>
              <a:rPr lang="en-US" dirty="0" smtClean="0">
                <a:solidFill>
                  <a:srgbClr val="FF0000"/>
                </a:solidFill>
              </a:rPr>
              <a:t> -- Subject’s </a:t>
            </a:r>
            <a:r>
              <a:rPr lang="en-US" dirty="0">
                <a:solidFill>
                  <a:srgbClr val="FF0000"/>
                </a:solidFill>
              </a:rPr>
              <a:t>clearance is compared to the object’s classification and then specific rules are applied to control how subject-to-object interactions can take place.</a:t>
            </a:r>
          </a:p>
          <a:p>
            <a:endParaRPr lang="en-US" dirty="0"/>
          </a:p>
        </p:txBody>
      </p:sp>
    </p:spTree>
    <p:extLst>
      <p:ext uri="{BB962C8B-B14F-4D97-AF65-F5344CB8AC3E}">
        <p14:creationId xmlns:p14="http://schemas.microsoft.com/office/powerpoint/2010/main" val="1019861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ChangeArrowheads="1"/>
          </p:cNvSpPr>
          <p:nvPr>
            <p:ph type="title"/>
          </p:nvPr>
        </p:nvSpPr>
        <p:spPr/>
        <p:txBody>
          <a:bodyPr/>
          <a:lstStyle/>
          <a:p>
            <a:r>
              <a:rPr lang="en-US" dirty="0"/>
              <a:t>Bell-LaPadula Model &amp; Secure State</a:t>
            </a:r>
          </a:p>
        </p:txBody>
      </p:sp>
      <p:sp>
        <p:nvSpPr>
          <p:cNvPr id="2" name="Content Placeholder 1"/>
          <p:cNvSpPr>
            <a:spLocks noGrp="1"/>
          </p:cNvSpPr>
          <p:nvPr>
            <p:ph idx="1"/>
          </p:nvPr>
        </p:nvSpPr>
        <p:spPr/>
        <p:txBody>
          <a:bodyPr>
            <a:normAutofit fontScale="85000" lnSpcReduction="10000"/>
          </a:bodyPr>
          <a:lstStyle/>
          <a:p>
            <a:r>
              <a:rPr lang="en-US" dirty="0"/>
              <a:t>The state of a system changes as different operations take place. </a:t>
            </a:r>
            <a:endParaRPr lang="en-US" dirty="0" smtClean="0"/>
          </a:p>
          <a:p>
            <a:r>
              <a:rPr lang="en-US" dirty="0" smtClean="0"/>
              <a:t>The </a:t>
            </a:r>
            <a:r>
              <a:rPr lang="en-US" dirty="0"/>
              <a:t>Bell-LaPadula model defines a secure state, meaning a secure computing environment and the allowed actions, which are security-preserving operations. </a:t>
            </a:r>
            <a:endParaRPr lang="en-US" dirty="0" smtClean="0"/>
          </a:p>
          <a:p>
            <a:r>
              <a:rPr lang="en-US" dirty="0" smtClean="0"/>
              <a:t>This </a:t>
            </a:r>
            <a:r>
              <a:rPr lang="en-US" dirty="0"/>
              <a:t>means the model provides a secure state and only permits operations that will keep the system within a secure state and not let it enter into an insecure state. </a:t>
            </a:r>
            <a:endParaRPr lang="en-US" dirty="0" smtClean="0"/>
          </a:p>
          <a:p>
            <a:r>
              <a:rPr lang="en-US" b="1" dirty="0" smtClean="0">
                <a:solidFill>
                  <a:srgbClr val="FF0000"/>
                </a:solidFill>
              </a:rPr>
              <a:t>Basic </a:t>
            </a:r>
            <a:r>
              <a:rPr lang="en-US" b="1" dirty="0">
                <a:solidFill>
                  <a:srgbClr val="FF0000"/>
                </a:solidFill>
              </a:rPr>
              <a:t>Security Theorem </a:t>
            </a:r>
            <a:r>
              <a:rPr lang="en-US" dirty="0" smtClean="0"/>
              <a:t>-- used </a:t>
            </a:r>
            <a:r>
              <a:rPr lang="en-US" dirty="0"/>
              <a:t>in computer </a:t>
            </a:r>
            <a:r>
              <a:rPr lang="en-US" dirty="0" smtClean="0"/>
              <a:t>science, states </a:t>
            </a:r>
            <a:r>
              <a:rPr lang="en-US" dirty="0"/>
              <a:t>that if a system initializes in a secure state and all allowed state transitions are secure, then every subsequent state will be secure no matter what inputs occur.</a:t>
            </a:r>
          </a:p>
          <a:p>
            <a:endParaRPr lang="en-US" dirty="0"/>
          </a:p>
        </p:txBody>
      </p:sp>
    </p:spTree>
    <p:extLst>
      <p:ext uri="{BB962C8B-B14F-4D97-AF65-F5344CB8AC3E}">
        <p14:creationId xmlns:p14="http://schemas.microsoft.com/office/powerpoint/2010/main" val="3916724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Chris's View</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328824808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ChangeArrowheads="1"/>
          </p:cNvSpPr>
          <p:nvPr>
            <p:ph type="title"/>
          </p:nvPr>
        </p:nvSpPr>
        <p:spPr/>
        <p:txBody>
          <a:bodyPr/>
          <a:lstStyle/>
          <a:p>
            <a:r>
              <a:rPr lang="en-US" dirty="0"/>
              <a:t>Bell-LaPadula Model &amp; </a:t>
            </a:r>
            <a:r>
              <a:rPr lang="en-US" dirty="0" smtClean="0"/>
              <a:t>ds-</a:t>
            </a:r>
            <a:r>
              <a:rPr lang="en-US" dirty="0"/>
              <a:t>property</a:t>
            </a:r>
          </a:p>
        </p:txBody>
      </p:sp>
      <p:sp>
        <p:nvSpPr>
          <p:cNvPr id="2" name="Content Placeholder 1"/>
          <p:cNvSpPr>
            <a:spLocks noGrp="1"/>
          </p:cNvSpPr>
          <p:nvPr>
            <p:ph idx="1"/>
          </p:nvPr>
        </p:nvSpPr>
        <p:spPr/>
        <p:txBody>
          <a:bodyPr>
            <a:normAutofit/>
          </a:bodyPr>
          <a:lstStyle/>
          <a:p>
            <a:r>
              <a:rPr lang="en-US" dirty="0"/>
              <a:t>Discretionary Security Property (</a:t>
            </a:r>
            <a:r>
              <a:rPr lang="en-US" dirty="0" smtClean="0"/>
              <a:t>ds-property)</a:t>
            </a:r>
          </a:p>
          <a:p>
            <a:r>
              <a:rPr lang="en-US" dirty="0" smtClean="0"/>
              <a:t>Another </a:t>
            </a:r>
            <a:r>
              <a:rPr lang="en-US" dirty="0"/>
              <a:t>property of Bell-LaPadula </a:t>
            </a:r>
            <a:r>
              <a:rPr lang="en-US" dirty="0" smtClean="0"/>
              <a:t>Model. </a:t>
            </a:r>
          </a:p>
          <a:p>
            <a:r>
              <a:rPr lang="en-US" dirty="0" smtClean="0"/>
              <a:t>This </a:t>
            </a:r>
            <a:r>
              <a:rPr lang="en-US" dirty="0"/>
              <a:t>rule is based on named subjects and objects. </a:t>
            </a:r>
            <a:endParaRPr lang="en-US" dirty="0" smtClean="0"/>
          </a:p>
          <a:p>
            <a:r>
              <a:rPr lang="en-US" dirty="0" smtClean="0"/>
              <a:t>It </a:t>
            </a:r>
            <a:r>
              <a:rPr lang="en-US" dirty="0"/>
              <a:t>dictates that specific permissions allow a subject to pass on permissions at its own discretion. </a:t>
            </a:r>
            <a:endParaRPr lang="en-US" dirty="0" smtClean="0"/>
          </a:p>
          <a:p>
            <a:r>
              <a:rPr lang="en-US" dirty="0" smtClean="0"/>
              <a:t>These </a:t>
            </a:r>
            <a:r>
              <a:rPr lang="en-US" dirty="0"/>
              <a:t>permissions are stored in an access matrix. </a:t>
            </a:r>
            <a:endParaRPr lang="en-US" dirty="0" smtClean="0"/>
          </a:p>
          <a:p>
            <a:r>
              <a:rPr lang="en-US" dirty="0" smtClean="0">
                <a:solidFill>
                  <a:srgbClr val="FF0000"/>
                </a:solidFill>
              </a:rPr>
              <a:t>This </a:t>
            </a:r>
            <a:r>
              <a:rPr lang="en-US" dirty="0">
                <a:solidFill>
                  <a:srgbClr val="FF0000"/>
                </a:solidFill>
              </a:rPr>
              <a:t>just means that mandatory and discretionary access control mechanisms can be implemented in one operating system.</a:t>
            </a:r>
          </a:p>
        </p:txBody>
      </p:sp>
    </p:spTree>
    <p:extLst>
      <p:ext uri="{BB962C8B-B14F-4D97-AF65-F5344CB8AC3E}">
        <p14:creationId xmlns:p14="http://schemas.microsoft.com/office/powerpoint/2010/main" val="1442503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141</a:t>
            </a:fld>
            <a:endParaRPr lang="en-US" dirty="0"/>
          </a:p>
        </p:txBody>
      </p:sp>
      <p:sp>
        <p:nvSpPr>
          <p:cNvPr id="3" name="Title 2"/>
          <p:cNvSpPr>
            <a:spLocks noGrp="1"/>
          </p:cNvSpPr>
          <p:nvPr>
            <p:ph type="title"/>
          </p:nvPr>
        </p:nvSpPr>
        <p:spPr/>
        <p:txBody>
          <a:bodyPr/>
          <a:lstStyle/>
          <a:p>
            <a:r>
              <a:rPr lang="en-US" dirty="0"/>
              <a:t>Bell-LaPadula Model – Rules </a:t>
            </a:r>
          </a:p>
        </p:txBody>
      </p:sp>
      <p:sp>
        <p:nvSpPr>
          <p:cNvPr id="4" name="Content Placeholder 3"/>
          <p:cNvSpPr>
            <a:spLocks noGrp="1"/>
          </p:cNvSpPr>
          <p:nvPr>
            <p:ph idx="1"/>
          </p:nvPr>
        </p:nvSpPr>
        <p:spPr/>
        <p:txBody>
          <a:bodyPr>
            <a:normAutofit/>
          </a:bodyPr>
          <a:lstStyle/>
          <a:p>
            <a:r>
              <a:rPr lang="en-US" sz="2800" dirty="0"/>
              <a:t>The main rules of the Bell-LaPadula model are: </a:t>
            </a:r>
            <a:endParaRPr lang="en-US" sz="2800" dirty="0" smtClean="0"/>
          </a:p>
          <a:p>
            <a:pPr lvl="1"/>
            <a:r>
              <a:rPr lang="en-US" sz="2400" b="1" dirty="0" smtClean="0"/>
              <a:t>Simple </a:t>
            </a:r>
            <a:r>
              <a:rPr lang="en-US" sz="2400" b="1" dirty="0"/>
              <a:t>security rule </a:t>
            </a:r>
            <a:r>
              <a:rPr lang="en-US" sz="2400" dirty="0"/>
              <a:t>-- </a:t>
            </a:r>
            <a:r>
              <a:rPr lang="en-US" sz="2400" dirty="0" smtClean="0"/>
              <a:t>A </a:t>
            </a:r>
            <a:r>
              <a:rPr lang="en-US" sz="2400" dirty="0"/>
              <a:t>subject cannot read data within an object that resides at a higher security level (the “no read up” rule). </a:t>
            </a:r>
            <a:endParaRPr lang="en-US" sz="2400" dirty="0" smtClean="0"/>
          </a:p>
          <a:p>
            <a:pPr lvl="1"/>
            <a:r>
              <a:rPr lang="en-US" sz="2400" b="1" dirty="0" smtClean="0"/>
              <a:t>*-</a:t>
            </a:r>
            <a:r>
              <a:rPr lang="en-US" sz="2400" b="1" dirty="0"/>
              <a:t>property rule </a:t>
            </a:r>
            <a:r>
              <a:rPr lang="en-US" sz="2400" dirty="0" smtClean="0"/>
              <a:t>-- A </a:t>
            </a:r>
            <a:r>
              <a:rPr lang="en-US" sz="2400" dirty="0"/>
              <a:t>subject cannot write to an object at a lower security level (the “no write down” rule). </a:t>
            </a:r>
            <a:endParaRPr lang="en-US" sz="2400" dirty="0" smtClean="0"/>
          </a:p>
          <a:p>
            <a:pPr lvl="1"/>
            <a:r>
              <a:rPr lang="en-US" sz="2400" b="1" dirty="0" smtClean="0"/>
              <a:t>Strong </a:t>
            </a:r>
            <a:r>
              <a:rPr lang="en-US" sz="2400" b="1" dirty="0"/>
              <a:t>star property rule </a:t>
            </a:r>
            <a:r>
              <a:rPr lang="en-US" sz="2400" dirty="0"/>
              <a:t>-- </a:t>
            </a:r>
            <a:r>
              <a:rPr lang="en-US" sz="2400" dirty="0" smtClean="0"/>
              <a:t>For </a:t>
            </a:r>
            <a:r>
              <a:rPr lang="en-US" sz="2400" dirty="0"/>
              <a:t>a subject to be able to read and write to an object, the subject’s clearance and the object’s classification must be equal.</a:t>
            </a:r>
          </a:p>
          <a:p>
            <a:endParaRPr lang="en-US" sz="2800" dirty="0"/>
          </a:p>
        </p:txBody>
      </p:sp>
    </p:spTree>
    <p:extLst>
      <p:ext uri="{BB962C8B-B14F-4D97-AF65-F5344CB8AC3E}">
        <p14:creationId xmlns:p14="http://schemas.microsoft.com/office/powerpoint/2010/main" val="348991191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p:txBody>
          <a:bodyPr/>
          <a:lstStyle/>
          <a:p>
            <a:r>
              <a:rPr lang="en-US"/>
              <a:t>Biba Model </a:t>
            </a:r>
            <a:r>
              <a:rPr lang="en-US" sz="2400"/>
              <a:t>- OR -</a:t>
            </a:r>
            <a:r>
              <a:rPr lang="en-US"/>
              <a:t> Biba Integrity Model</a:t>
            </a:r>
          </a:p>
        </p:txBody>
      </p:sp>
      <p:sp>
        <p:nvSpPr>
          <p:cNvPr id="367619" name="Rectangle 3"/>
          <p:cNvSpPr>
            <a:spLocks noGrp="1" noChangeArrowheads="1"/>
          </p:cNvSpPr>
          <p:nvPr>
            <p:ph type="body" idx="1"/>
          </p:nvPr>
        </p:nvSpPr>
        <p:spPr>
          <a:xfrm>
            <a:off x="304799" y="1118710"/>
            <a:ext cx="8747125" cy="5586890"/>
          </a:xfrm>
        </p:spPr>
        <p:txBody>
          <a:bodyPr/>
          <a:lstStyle/>
          <a:p>
            <a:r>
              <a:rPr lang="en-US" sz="2400" dirty="0"/>
              <a:t>Developed by </a:t>
            </a:r>
            <a:r>
              <a:rPr lang="en-US" sz="2400" dirty="0" err="1"/>
              <a:t>Biba</a:t>
            </a:r>
            <a:r>
              <a:rPr lang="en-US" sz="2400" dirty="0"/>
              <a:t> after studying Bell-</a:t>
            </a:r>
            <a:r>
              <a:rPr lang="en-US" sz="2400" dirty="0" err="1"/>
              <a:t>LaPadula</a:t>
            </a:r>
            <a:endParaRPr lang="en-US" sz="2400" dirty="0"/>
          </a:p>
          <a:p>
            <a:r>
              <a:rPr lang="en-US" sz="2400" dirty="0"/>
              <a:t>Wanted to address </a:t>
            </a:r>
            <a:r>
              <a:rPr lang="en-US" sz="2400" i="1" dirty="0">
                <a:effectLst>
                  <a:outerShdw blurRad="38100" dist="38100" dir="2700000" algn="tl">
                    <a:srgbClr val="FFFFFF"/>
                  </a:outerShdw>
                </a:effectLst>
              </a:rPr>
              <a:t>Integrity</a:t>
            </a:r>
            <a:r>
              <a:rPr lang="en-US" sz="2400" dirty="0"/>
              <a:t> specifically</a:t>
            </a:r>
          </a:p>
          <a:p>
            <a:r>
              <a:rPr lang="en-US" sz="2400" dirty="0"/>
              <a:t>The maintenance of integrity requires that data not flow from a receptacle of given integrity to a receptacle of higher </a:t>
            </a:r>
            <a:r>
              <a:rPr lang="en-US" sz="2400" dirty="0" smtClean="0"/>
              <a:t>integrity</a:t>
            </a:r>
          </a:p>
          <a:p>
            <a:r>
              <a:rPr lang="en-US" sz="2400" dirty="0" smtClean="0"/>
              <a:t>Joe cannot contaminate Bob’s data.</a:t>
            </a:r>
            <a:endParaRPr lang="en-US" sz="2400" dirty="0"/>
          </a:p>
          <a:p>
            <a:endParaRPr lang="en-US" dirty="0"/>
          </a:p>
        </p:txBody>
      </p:sp>
      <p:grpSp>
        <p:nvGrpSpPr>
          <p:cNvPr id="367620" name="Group 4"/>
          <p:cNvGrpSpPr>
            <a:grpSpLocks/>
          </p:cNvGrpSpPr>
          <p:nvPr/>
        </p:nvGrpSpPr>
        <p:grpSpPr bwMode="auto">
          <a:xfrm>
            <a:off x="762000" y="4227513"/>
            <a:ext cx="4137025" cy="2554287"/>
            <a:chOff x="432" y="2555"/>
            <a:chExt cx="2606" cy="1609"/>
          </a:xfrm>
        </p:grpSpPr>
        <p:sp>
          <p:nvSpPr>
            <p:cNvPr id="367621" name="Freeform 5"/>
            <p:cNvSpPr>
              <a:spLocks/>
            </p:cNvSpPr>
            <p:nvPr/>
          </p:nvSpPr>
          <p:spPr bwMode="auto">
            <a:xfrm>
              <a:off x="432" y="3746"/>
              <a:ext cx="2606" cy="418"/>
            </a:xfrm>
            <a:custGeom>
              <a:avLst/>
              <a:gdLst>
                <a:gd name="T0" fmla="*/ 380 w 2938"/>
                <a:gd name="T1" fmla="*/ 0 h 467"/>
                <a:gd name="T2" fmla="*/ 2558 w 2938"/>
                <a:gd name="T3" fmla="*/ 0 h 467"/>
                <a:gd name="T4" fmla="*/ 2938 w 2938"/>
                <a:gd name="T5" fmla="*/ 467 h 467"/>
                <a:gd name="T6" fmla="*/ 0 w 2938"/>
                <a:gd name="T7" fmla="*/ 467 h 467"/>
                <a:gd name="T8" fmla="*/ 380 w 2938"/>
                <a:gd name="T9" fmla="*/ 0 h 467"/>
              </a:gdLst>
              <a:ahLst/>
              <a:cxnLst>
                <a:cxn ang="0">
                  <a:pos x="T0" y="T1"/>
                </a:cxn>
                <a:cxn ang="0">
                  <a:pos x="T2" y="T3"/>
                </a:cxn>
                <a:cxn ang="0">
                  <a:pos x="T4" y="T5"/>
                </a:cxn>
                <a:cxn ang="0">
                  <a:pos x="T6" y="T7"/>
                </a:cxn>
                <a:cxn ang="0">
                  <a:pos x="T8" y="T9"/>
                </a:cxn>
              </a:cxnLst>
              <a:rect l="0" t="0" r="r" b="b"/>
              <a:pathLst>
                <a:path w="2938" h="467">
                  <a:moveTo>
                    <a:pt x="380" y="0"/>
                  </a:moveTo>
                  <a:lnTo>
                    <a:pt x="2558" y="0"/>
                  </a:lnTo>
                  <a:lnTo>
                    <a:pt x="2938" y="467"/>
                  </a:lnTo>
                  <a:lnTo>
                    <a:pt x="0" y="467"/>
                  </a:lnTo>
                  <a:lnTo>
                    <a:pt x="380" y="0"/>
                  </a:lnTo>
                  <a:close/>
                </a:path>
              </a:pathLst>
            </a:custGeom>
            <a:solidFill>
              <a:srgbClr val="FFFFCC"/>
            </a:solidFill>
            <a:ln w="6350">
              <a:prstDash val="solid"/>
              <a:round/>
              <a:headEnd/>
              <a:tailEnd/>
            </a:ln>
            <a:effectLst/>
            <a:scene3d>
              <a:camera prst="legacyPerspectiveTopRight"/>
              <a:lightRig rig="legacyFlat3" dir="b"/>
            </a:scene3d>
            <a:sp3d extrusionH="887400" prstMaterial="legacyMatte">
              <a:bevelT w="13500" h="13500" prst="angle"/>
              <a:bevelB w="13500" h="13500" prst="angle"/>
              <a:extrusionClr>
                <a:srgbClr val="FFFFCC"/>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pPr fontAlgn="base">
                <a:spcBef>
                  <a:spcPct val="0"/>
                </a:spcBef>
                <a:spcAft>
                  <a:spcPct val="0"/>
                </a:spcAft>
              </a:pPr>
              <a:endParaRPr lang="en-US" sz="2400" smtClean="0">
                <a:solidFill>
                  <a:srgbClr val="FFFFFF"/>
                </a:solidFill>
              </a:endParaRPr>
            </a:p>
          </p:txBody>
        </p:sp>
        <p:sp>
          <p:nvSpPr>
            <p:cNvPr id="367622" name="Freeform 6"/>
            <p:cNvSpPr>
              <a:spLocks/>
            </p:cNvSpPr>
            <p:nvPr/>
          </p:nvSpPr>
          <p:spPr bwMode="auto">
            <a:xfrm>
              <a:off x="773" y="3330"/>
              <a:ext cx="1928" cy="418"/>
            </a:xfrm>
            <a:custGeom>
              <a:avLst/>
              <a:gdLst>
                <a:gd name="T0" fmla="*/ 380 w 2174"/>
                <a:gd name="T1" fmla="*/ 0 h 468"/>
                <a:gd name="T2" fmla="*/ 1794 w 2174"/>
                <a:gd name="T3" fmla="*/ 0 h 468"/>
                <a:gd name="T4" fmla="*/ 2174 w 2174"/>
                <a:gd name="T5" fmla="*/ 468 h 468"/>
                <a:gd name="T6" fmla="*/ 0 w 2174"/>
                <a:gd name="T7" fmla="*/ 468 h 468"/>
                <a:gd name="T8" fmla="*/ 380 w 2174"/>
                <a:gd name="T9" fmla="*/ 0 h 468"/>
              </a:gdLst>
              <a:ahLst/>
              <a:cxnLst>
                <a:cxn ang="0">
                  <a:pos x="T0" y="T1"/>
                </a:cxn>
                <a:cxn ang="0">
                  <a:pos x="T2" y="T3"/>
                </a:cxn>
                <a:cxn ang="0">
                  <a:pos x="T4" y="T5"/>
                </a:cxn>
                <a:cxn ang="0">
                  <a:pos x="T6" y="T7"/>
                </a:cxn>
                <a:cxn ang="0">
                  <a:pos x="T8" y="T9"/>
                </a:cxn>
              </a:cxnLst>
              <a:rect l="0" t="0" r="r" b="b"/>
              <a:pathLst>
                <a:path w="2174" h="468">
                  <a:moveTo>
                    <a:pt x="380" y="0"/>
                  </a:moveTo>
                  <a:lnTo>
                    <a:pt x="1794" y="0"/>
                  </a:lnTo>
                  <a:lnTo>
                    <a:pt x="2174" y="468"/>
                  </a:lnTo>
                  <a:lnTo>
                    <a:pt x="0" y="468"/>
                  </a:lnTo>
                  <a:lnTo>
                    <a:pt x="380" y="0"/>
                  </a:lnTo>
                  <a:close/>
                </a:path>
              </a:pathLst>
            </a:custGeom>
            <a:solidFill>
              <a:srgbClr val="FFBE7D"/>
            </a:solidFill>
            <a:ln w="6350">
              <a:prstDash val="solid"/>
              <a:round/>
              <a:headEnd/>
              <a:tailEnd/>
            </a:ln>
            <a:effectLst/>
            <a:scene3d>
              <a:camera prst="legacyPerspectiveTopRight"/>
              <a:lightRig rig="legacyFlat3" dir="b"/>
            </a:scene3d>
            <a:sp3d extrusionH="887400" prstMaterial="legacyMatte">
              <a:bevelT w="13500" h="13500" prst="angle"/>
              <a:bevelB w="13500" h="13500" prst="angle"/>
              <a:extrusionClr>
                <a:srgbClr val="FFBE7D"/>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pPr fontAlgn="base">
                <a:spcBef>
                  <a:spcPct val="0"/>
                </a:spcBef>
                <a:spcAft>
                  <a:spcPct val="0"/>
                </a:spcAft>
              </a:pPr>
              <a:endParaRPr lang="en-US" sz="2400" smtClean="0">
                <a:solidFill>
                  <a:srgbClr val="FFFFFF"/>
                </a:solidFill>
              </a:endParaRPr>
            </a:p>
          </p:txBody>
        </p:sp>
        <p:sp>
          <p:nvSpPr>
            <p:cNvPr id="367623" name="Freeform 7"/>
            <p:cNvSpPr>
              <a:spLocks/>
            </p:cNvSpPr>
            <p:nvPr/>
          </p:nvSpPr>
          <p:spPr bwMode="auto">
            <a:xfrm>
              <a:off x="1110" y="2912"/>
              <a:ext cx="1254" cy="418"/>
            </a:xfrm>
            <a:custGeom>
              <a:avLst/>
              <a:gdLst>
                <a:gd name="T0" fmla="*/ 380 w 1414"/>
                <a:gd name="T1" fmla="*/ 0 h 467"/>
                <a:gd name="T2" fmla="*/ 1034 w 1414"/>
                <a:gd name="T3" fmla="*/ 0 h 467"/>
                <a:gd name="T4" fmla="*/ 1414 w 1414"/>
                <a:gd name="T5" fmla="*/ 467 h 467"/>
                <a:gd name="T6" fmla="*/ 0 w 1414"/>
                <a:gd name="T7" fmla="*/ 467 h 467"/>
                <a:gd name="T8" fmla="*/ 380 w 1414"/>
                <a:gd name="T9" fmla="*/ 0 h 467"/>
              </a:gdLst>
              <a:ahLst/>
              <a:cxnLst>
                <a:cxn ang="0">
                  <a:pos x="T0" y="T1"/>
                </a:cxn>
                <a:cxn ang="0">
                  <a:pos x="T2" y="T3"/>
                </a:cxn>
                <a:cxn ang="0">
                  <a:pos x="T4" y="T5"/>
                </a:cxn>
                <a:cxn ang="0">
                  <a:pos x="T6" y="T7"/>
                </a:cxn>
                <a:cxn ang="0">
                  <a:pos x="T8" y="T9"/>
                </a:cxn>
              </a:cxnLst>
              <a:rect l="0" t="0" r="r" b="b"/>
              <a:pathLst>
                <a:path w="1414" h="467">
                  <a:moveTo>
                    <a:pt x="380" y="0"/>
                  </a:moveTo>
                  <a:lnTo>
                    <a:pt x="1034" y="0"/>
                  </a:lnTo>
                  <a:lnTo>
                    <a:pt x="1414" y="467"/>
                  </a:lnTo>
                  <a:lnTo>
                    <a:pt x="0" y="467"/>
                  </a:lnTo>
                  <a:lnTo>
                    <a:pt x="380" y="0"/>
                  </a:lnTo>
                  <a:close/>
                </a:path>
              </a:pathLst>
            </a:custGeom>
            <a:solidFill>
              <a:srgbClr val="CCCCFF"/>
            </a:solidFill>
            <a:ln w="6350">
              <a:prstDash val="solid"/>
              <a:round/>
              <a:headEnd/>
              <a:tailEnd/>
            </a:ln>
            <a:effectLst/>
            <a:scene3d>
              <a:camera prst="legacyPerspectiveTopRight"/>
              <a:lightRig rig="legacyFlat3" dir="b"/>
            </a:scene3d>
            <a:sp3d extrusionH="887400" prstMaterial="legacyMatte">
              <a:bevelT w="13500" h="13500" prst="angle"/>
              <a:bevelB w="13500" h="13500" prst="angle"/>
              <a:extrusionClr>
                <a:srgbClr val="CCCCFF"/>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pPr fontAlgn="base">
                <a:spcBef>
                  <a:spcPct val="0"/>
                </a:spcBef>
                <a:spcAft>
                  <a:spcPct val="0"/>
                </a:spcAft>
              </a:pPr>
              <a:endParaRPr lang="en-US" sz="2400" smtClean="0">
                <a:solidFill>
                  <a:srgbClr val="FFFFFF"/>
                </a:solidFill>
              </a:endParaRPr>
            </a:p>
          </p:txBody>
        </p:sp>
        <p:sp>
          <p:nvSpPr>
            <p:cNvPr id="367624" name="Freeform 8"/>
            <p:cNvSpPr>
              <a:spLocks/>
            </p:cNvSpPr>
            <p:nvPr/>
          </p:nvSpPr>
          <p:spPr bwMode="auto">
            <a:xfrm>
              <a:off x="1447" y="2555"/>
              <a:ext cx="584" cy="357"/>
            </a:xfrm>
            <a:custGeom>
              <a:avLst/>
              <a:gdLst>
                <a:gd name="T0" fmla="*/ 329 w 658"/>
                <a:gd name="T1" fmla="*/ 0 h 399"/>
                <a:gd name="T2" fmla="*/ 658 w 658"/>
                <a:gd name="T3" fmla="*/ 399 h 399"/>
                <a:gd name="T4" fmla="*/ 0 w 658"/>
                <a:gd name="T5" fmla="*/ 399 h 399"/>
                <a:gd name="T6" fmla="*/ 329 w 658"/>
                <a:gd name="T7" fmla="*/ 0 h 399"/>
              </a:gdLst>
              <a:ahLst/>
              <a:cxnLst>
                <a:cxn ang="0">
                  <a:pos x="T0" y="T1"/>
                </a:cxn>
                <a:cxn ang="0">
                  <a:pos x="T2" y="T3"/>
                </a:cxn>
                <a:cxn ang="0">
                  <a:pos x="T4" y="T5"/>
                </a:cxn>
                <a:cxn ang="0">
                  <a:pos x="T6" y="T7"/>
                </a:cxn>
              </a:cxnLst>
              <a:rect l="0" t="0" r="r" b="b"/>
              <a:pathLst>
                <a:path w="658" h="399">
                  <a:moveTo>
                    <a:pt x="329" y="0"/>
                  </a:moveTo>
                  <a:lnTo>
                    <a:pt x="658" y="399"/>
                  </a:lnTo>
                  <a:lnTo>
                    <a:pt x="0" y="399"/>
                  </a:lnTo>
                  <a:lnTo>
                    <a:pt x="329" y="0"/>
                  </a:lnTo>
                  <a:close/>
                </a:path>
              </a:pathLst>
            </a:custGeom>
            <a:solidFill>
              <a:srgbClr val="D8EBB3"/>
            </a:solidFill>
            <a:ln w="6350">
              <a:prstDash val="solid"/>
              <a:round/>
              <a:headEnd/>
              <a:tailEnd/>
            </a:ln>
            <a:effectLst/>
            <a:scene3d>
              <a:camera prst="legacyPerspectiveTopRight"/>
              <a:lightRig rig="legacyFlat3" dir="b"/>
            </a:scene3d>
            <a:sp3d extrusionH="887400" prstMaterial="legacyMatte">
              <a:bevelT w="13500" h="13500" prst="angle"/>
              <a:bevelB w="13500" h="13500" prst="angle"/>
              <a:extrusionClr>
                <a:srgbClr val="D8EBB3"/>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a:flatTx/>
            </a:bodyPr>
            <a:lstStyle/>
            <a:p>
              <a:pPr fontAlgn="base">
                <a:spcBef>
                  <a:spcPct val="0"/>
                </a:spcBef>
                <a:spcAft>
                  <a:spcPct val="0"/>
                </a:spcAft>
              </a:pPr>
              <a:endParaRPr lang="en-US" sz="2400" smtClean="0">
                <a:solidFill>
                  <a:srgbClr val="FFFFFF"/>
                </a:solidFill>
              </a:endParaRPr>
            </a:p>
          </p:txBody>
        </p:sp>
        <p:sp>
          <p:nvSpPr>
            <p:cNvPr id="367625" name="Text Box 9"/>
            <p:cNvSpPr txBox="1">
              <a:spLocks noChangeArrowheads="1"/>
            </p:cNvSpPr>
            <p:nvPr/>
          </p:nvSpPr>
          <p:spPr bwMode="auto">
            <a:xfrm>
              <a:off x="801" y="3840"/>
              <a:ext cx="1872"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b="1" smtClean="0">
                  <a:solidFill>
                    <a:srgbClr val="000000"/>
                  </a:solidFill>
                  <a:effectLst>
                    <a:outerShdw blurRad="38100" dist="38100" dir="2700000" algn="tl">
                      <a:srgbClr val="FFFFFF"/>
                    </a:outerShdw>
                  </a:effectLst>
                </a:rPr>
                <a:t>Unclassified</a:t>
              </a:r>
            </a:p>
          </p:txBody>
        </p:sp>
        <p:sp>
          <p:nvSpPr>
            <p:cNvPr id="367626" name="Text Box 10"/>
            <p:cNvSpPr txBox="1">
              <a:spLocks noChangeArrowheads="1"/>
            </p:cNvSpPr>
            <p:nvPr/>
          </p:nvSpPr>
          <p:spPr bwMode="auto">
            <a:xfrm>
              <a:off x="801" y="3456"/>
              <a:ext cx="1872"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b="1" smtClean="0">
                  <a:solidFill>
                    <a:srgbClr val="000000"/>
                  </a:solidFill>
                  <a:effectLst>
                    <a:outerShdw blurRad="38100" dist="38100" dir="2700000" algn="tl">
                      <a:srgbClr val="FFFFFF"/>
                    </a:outerShdw>
                  </a:effectLst>
                </a:rPr>
                <a:t>Confidential</a:t>
              </a:r>
            </a:p>
          </p:txBody>
        </p:sp>
        <p:sp>
          <p:nvSpPr>
            <p:cNvPr id="367627" name="Text Box 11"/>
            <p:cNvSpPr txBox="1">
              <a:spLocks noChangeArrowheads="1"/>
            </p:cNvSpPr>
            <p:nvPr/>
          </p:nvSpPr>
          <p:spPr bwMode="auto">
            <a:xfrm>
              <a:off x="801" y="3024"/>
              <a:ext cx="1872"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b="1" smtClean="0">
                  <a:solidFill>
                    <a:srgbClr val="000000"/>
                  </a:solidFill>
                  <a:effectLst>
                    <a:outerShdw blurRad="38100" dist="38100" dir="2700000" algn="tl">
                      <a:srgbClr val="FFFFFF"/>
                    </a:outerShdw>
                  </a:effectLst>
                </a:rPr>
                <a:t>Secret</a:t>
              </a:r>
            </a:p>
          </p:txBody>
        </p:sp>
        <p:sp>
          <p:nvSpPr>
            <p:cNvPr id="367628" name="Text Box 12"/>
            <p:cNvSpPr txBox="1">
              <a:spLocks noChangeArrowheads="1"/>
            </p:cNvSpPr>
            <p:nvPr/>
          </p:nvSpPr>
          <p:spPr bwMode="auto">
            <a:xfrm>
              <a:off x="801" y="2688"/>
              <a:ext cx="1872" cy="23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b="1" smtClean="0">
                  <a:solidFill>
                    <a:srgbClr val="000000"/>
                  </a:solidFill>
                  <a:effectLst>
                    <a:outerShdw blurRad="38100" dist="38100" dir="2700000" algn="tl">
                      <a:srgbClr val="FFFFFF"/>
                    </a:outerShdw>
                  </a:effectLst>
                </a:rPr>
                <a:t>TS</a:t>
              </a:r>
            </a:p>
          </p:txBody>
        </p:sp>
      </p:grpSp>
      <p:sp>
        <p:nvSpPr>
          <p:cNvPr id="367629" name="Line 13"/>
          <p:cNvSpPr>
            <a:spLocks noChangeShapeType="1"/>
          </p:cNvSpPr>
          <p:nvPr/>
        </p:nvSpPr>
        <p:spPr bwMode="auto">
          <a:xfrm>
            <a:off x="3255963" y="4786313"/>
            <a:ext cx="2514600" cy="0"/>
          </a:xfrm>
          <a:prstGeom prst="line">
            <a:avLst/>
          </a:prstGeom>
          <a:noFill/>
          <a:ln w="2857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smtClean="0">
              <a:solidFill>
                <a:srgbClr val="FFFFFF"/>
              </a:solidFill>
            </a:endParaRPr>
          </a:p>
        </p:txBody>
      </p:sp>
      <p:sp>
        <p:nvSpPr>
          <p:cNvPr id="367630" name="Line 14"/>
          <p:cNvSpPr>
            <a:spLocks noChangeShapeType="1"/>
          </p:cNvSpPr>
          <p:nvPr/>
        </p:nvSpPr>
        <p:spPr bwMode="auto">
          <a:xfrm>
            <a:off x="5757863" y="4781550"/>
            <a:ext cx="0" cy="1943100"/>
          </a:xfrm>
          <a:prstGeom prst="line">
            <a:avLst/>
          </a:prstGeom>
          <a:noFill/>
          <a:ln w="28575">
            <a:solidFill>
              <a:srgbClr val="000000"/>
            </a:solidFill>
            <a:prstDash val="dash"/>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smtClean="0">
              <a:solidFill>
                <a:srgbClr val="FFFFFF"/>
              </a:solidFill>
            </a:endParaRPr>
          </a:p>
        </p:txBody>
      </p:sp>
      <p:sp>
        <p:nvSpPr>
          <p:cNvPr id="367631" name="Rectangle 15"/>
          <p:cNvSpPr>
            <a:spLocks noChangeArrowheads="1"/>
          </p:cNvSpPr>
          <p:nvPr/>
        </p:nvSpPr>
        <p:spPr bwMode="auto">
          <a:xfrm>
            <a:off x="5907088" y="4741863"/>
            <a:ext cx="3144837" cy="1828800"/>
          </a:xfrm>
          <a:prstGeom prst="rect">
            <a:avLst/>
          </a:prstGeom>
          <a:solidFill>
            <a:schemeClr val="bg1"/>
          </a:solidFill>
          <a:ln w="6350">
            <a:solidFill>
              <a:srgbClr val="000000"/>
            </a:solidFill>
            <a:miter lim="800000"/>
            <a:headEnd/>
            <a:tailEnd/>
          </a:ln>
          <a:effectLst/>
          <a:extLst/>
        </p:spPr>
        <p:txBody>
          <a:bodyPr anchor="ctr"/>
          <a:lstStyle/>
          <a:p>
            <a:pPr algn="ctr" fontAlgn="base">
              <a:spcBef>
                <a:spcPct val="0"/>
              </a:spcBef>
              <a:spcAft>
                <a:spcPct val="0"/>
              </a:spcAft>
            </a:pPr>
            <a:r>
              <a:rPr lang="en-US" sz="2000" dirty="0" smtClean="0">
                <a:solidFill>
                  <a:srgbClr val="000000"/>
                </a:solidFill>
              </a:rPr>
              <a:t>Joe with a Secret clearance cannot write down, </a:t>
            </a:r>
          </a:p>
          <a:p>
            <a:pPr algn="ctr" fontAlgn="base">
              <a:spcBef>
                <a:spcPct val="0"/>
              </a:spcBef>
              <a:spcAft>
                <a:spcPct val="0"/>
              </a:spcAft>
            </a:pPr>
            <a:r>
              <a:rPr lang="en-US" sz="2000" dirty="0" smtClean="0">
                <a:solidFill>
                  <a:srgbClr val="000000"/>
                </a:solidFill>
              </a:rPr>
              <a:t>or read up.</a:t>
            </a:r>
          </a:p>
        </p:txBody>
      </p:sp>
      <p:sp>
        <p:nvSpPr>
          <p:cNvPr id="367638" name="Text Box 22"/>
          <p:cNvSpPr txBox="1">
            <a:spLocks noChangeArrowheads="1"/>
          </p:cNvSpPr>
          <p:nvPr/>
        </p:nvSpPr>
        <p:spPr bwMode="auto">
          <a:xfrm>
            <a:off x="6858000" y="3802063"/>
            <a:ext cx="2133600" cy="701675"/>
          </a:xfrm>
          <a:prstGeom prst="rect">
            <a:avLst/>
          </a:prstGeom>
          <a:solidFill>
            <a:schemeClr val="bg1"/>
          </a:solidFill>
          <a:ln w="6350" algn="ctr">
            <a:solidFill>
              <a:srgbClr val="000000"/>
            </a:solidFill>
            <a:miter lim="800000"/>
            <a:headEnd/>
            <a:tailEnd/>
          </a:ln>
          <a:effectLst/>
          <a:extLst/>
        </p:spPr>
        <p:txBody>
          <a:bodyPr anchor="ctr"/>
          <a:lstStyle/>
          <a:p>
            <a:pPr algn="ctr" fontAlgn="base">
              <a:spcBef>
                <a:spcPct val="0"/>
              </a:spcBef>
              <a:spcAft>
                <a:spcPct val="0"/>
              </a:spcAft>
            </a:pPr>
            <a:r>
              <a:rPr lang="en-US" sz="2000" dirty="0" smtClean="0">
                <a:solidFill>
                  <a:srgbClr val="000000"/>
                </a:solidFill>
              </a:rPr>
              <a:t>Joe has “Secret” clearance</a:t>
            </a:r>
          </a:p>
        </p:txBody>
      </p:sp>
      <p:sp>
        <p:nvSpPr>
          <p:cNvPr id="367639" name="Line 23"/>
          <p:cNvSpPr>
            <a:spLocks noChangeShapeType="1"/>
          </p:cNvSpPr>
          <p:nvPr/>
        </p:nvSpPr>
        <p:spPr bwMode="auto">
          <a:xfrm>
            <a:off x="3248025" y="5448300"/>
            <a:ext cx="2514600" cy="0"/>
          </a:xfrm>
          <a:prstGeom prst="line">
            <a:avLst/>
          </a:prstGeom>
          <a:noFill/>
          <a:ln w="2857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z="2400" smtClean="0">
              <a:solidFill>
                <a:srgbClr val="FFFFFF"/>
              </a:solidFill>
            </a:endParaRPr>
          </a:p>
        </p:txBody>
      </p:sp>
      <p:sp>
        <p:nvSpPr>
          <p:cNvPr id="367640" name="Text Box 24"/>
          <p:cNvSpPr txBox="1">
            <a:spLocks noChangeArrowheads="1"/>
          </p:cNvSpPr>
          <p:nvPr/>
        </p:nvSpPr>
        <p:spPr bwMode="auto">
          <a:xfrm>
            <a:off x="152400" y="4098925"/>
            <a:ext cx="2057400" cy="701675"/>
          </a:xfrm>
          <a:prstGeom prst="rect">
            <a:avLst/>
          </a:prstGeom>
          <a:solidFill>
            <a:schemeClr val="bg1"/>
          </a:solidFill>
          <a:ln w="6350" algn="ctr">
            <a:solidFill>
              <a:srgbClr val="000000"/>
            </a:solidFill>
            <a:miter lim="800000"/>
            <a:headEnd/>
            <a:tailEnd/>
          </a:ln>
          <a:effectLst/>
          <a:extLst/>
        </p:spPr>
        <p:txBody>
          <a:bodyPr anchor="ctr"/>
          <a:lstStyle/>
          <a:p>
            <a:pPr algn="ctr" fontAlgn="base">
              <a:spcBef>
                <a:spcPct val="0"/>
              </a:spcBef>
              <a:spcAft>
                <a:spcPct val="0"/>
              </a:spcAft>
            </a:pPr>
            <a:r>
              <a:rPr lang="en-US" sz="2000" smtClean="0">
                <a:solidFill>
                  <a:srgbClr val="000000"/>
                </a:solidFill>
              </a:rPr>
              <a:t>It’s all about </a:t>
            </a:r>
            <a:r>
              <a:rPr lang="en-US" sz="2000" i="1" smtClean="0">
                <a:solidFill>
                  <a:srgbClr val="000000"/>
                </a:solidFill>
              </a:rPr>
              <a:t>Data Integrity</a:t>
            </a:r>
          </a:p>
        </p:txBody>
      </p:sp>
      <p:sp>
        <p:nvSpPr>
          <p:cNvPr id="31" name="Text Box 22"/>
          <p:cNvSpPr txBox="1">
            <a:spLocks noChangeArrowheads="1"/>
          </p:cNvSpPr>
          <p:nvPr/>
        </p:nvSpPr>
        <p:spPr bwMode="auto">
          <a:xfrm>
            <a:off x="3962400" y="3686610"/>
            <a:ext cx="2133600" cy="701675"/>
          </a:xfrm>
          <a:prstGeom prst="rect">
            <a:avLst/>
          </a:prstGeom>
          <a:solidFill>
            <a:schemeClr val="bg1"/>
          </a:solidFill>
          <a:ln w="6350" algn="ctr">
            <a:solidFill>
              <a:srgbClr val="000000"/>
            </a:solidFill>
            <a:miter lim="800000"/>
            <a:headEnd/>
            <a:tailEnd/>
          </a:ln>
          <a:effectLst/>
          <a:extLst/>
        </p:spPr>
        <p:txBody>
          <a:bodyPr anchor="ctr"/>
          <a:lstStyle/>
          <a:p>
            <a:pPr algn="ctr" fontAlgn="base">
              <a:spcBef>
                <a:spcPct val="0"/>
              </a:spcBef>
              <a:spcAft>
                <a:spcPct val="0"/>
              </a:spcAft>
            </a:pPr>
            <a:r>
              <a:rPr lang="en-US" sz="2000" dirty="0" smtClean="0">
                <a:solidFill>
                  <a:srgbClr val="000000"/>
                </a:solidFill>
              </a:rPr>
              <a:t>Bob has “TS” clearance</a:t>
            </a:r>
          </a:p>
        </p:txBody>
      </p:sp>
      <p:grpSp>
        <p:nvGrpSpPr>
          <p:cNvPr id="367632" name="Group 16"/>
          <p:cNvGrpSpPr>
            <a:grpSpLocks/>
          </p:cNvGrpSpPr>
          <p:nvPr/>
        </p:nvGrpSpPr>
        <p:grpSpPr bwMode="auto">
          <a:xfrm>
            <a:off x="6384262" y="3717688"/>
            <a:ext cx="609600" cy="830262"/>
            <a:chOff x="2640" y="2003"/>
            <a:chExt cx="500" cy="728"/>
          </a:xfrm>
          <a:solidFill>
            <a:schemeClr val="accent4">
              <a:lumMod val="60000"/>
              <a:lumOff val="40000"/>
            </a:schemeClr>
          </a:solidFill>
        </p:grpSpPr>
        <p:sp>
          <p:nvSpPr>
            <p:cNvPr id="367633" name="Freeform 17"/>
            <p:cNvSpPr>
              <a:spLocks/>
            </p:cNvSpPr>
            <p:nvPr/>
          </p:nvSpPr>
          <p:spPr bwMode="auto">
            <a:xfrm>
              <a:off x="2640" y="2003"/>
              <a:ext cx="500" cy="728"/>
            </a:xfrm>
            <a:custGeom>
              <a:avLst/>
              <a:gdLst>
                <a:gd name="T0" fmla="*/ 295 w 1079"/>
                <a:gd name="T1" fmla="*/ 569 h 1571"/>
                <a:gd name="T2" fmla="*/ 0 w 1079"/>
                <a:gd name="T3" fmla="*/ 1011 h 1571"/>
                <a:gd name="T4" fmla="*/ 0 w 1079"/>
                <a:gd name="T5" fmla="*/ 1011 h 1571"/>
                <a:gd name="T6" fmla="*/ 1 w 1079"/>
                <a:gd name="T7" fmla="*/ 1218 h 1571"/>
                <a:gd name="T8" fmla="*/ 63 w 1079"/>
                <a:gd name="T9" fmla="*/ 1355 h 1571"/>
                <a:gd name="T10" fmla="*/ 133 w 1079"/>
                <a:gd name="T11" fmla="*/ 1367 h 1571"/>
                <a:gd name="T12" fmla="*/ 173 w 1079"/>
                <a:gd name="T13" fmla="*/ 1435 h 1571"/>
                <a:gd name="T14" fmla="*/ 714 w 1079"/>
                <a:gd name="T15" fmla="*/ 1569 h 1571"/>
                <a:gd name="T16" fmla="*/ 888 w 1079"/>
                <a:gd name="T17" fmla="*/ 1520 h 1571"/>
                <a:gd name="T18" fmla="*/ 958 w 1079"/>
                <a:gd name="T19" fmla="*/ 1532 h 1571"/>
                <a:gd name="T20" fmla="*/ 1074 w 1079"/>
                <a:gd name="T21" fmla="*/ 1404 h 1571"/>
                <a:gd name="T22" fmla="*/ 1074 w 1079"/>
                <a:gd name="T23" fmla="*/ 1404 h 1571"/>
                <a:gd name="T24" fmla="*/ 1074 w 1079"/>
                <a:gd name="T25" fmla="*/ 1072 h 1571"/>
                <a:gd name="T26" fmla="*/ 780 w 1079"/>
                <a:gd name="T27" fmla="*/ 605 h 1571"/>
                <a:gd name="T28" fmla="*/ 780 w 1079"/>
                <a:gd name="T29" fmla="*/ 605 h 1571"/>
                <a:gd name="T30" fmla="*/ 777 w 1079"/>
                <a:gd name="T31" fmla="*/ 605 h 1571"/>
                <a:gd name="T32" fmla="*/ 777 w 1079"/>
                <a:gd name="T33" fmla="*/ 131 h 1571"/>
                <a:gd name="T34" fmla="*/ 324 w 1079"/>
                <a:gd name="T35" fmla="*/ 131 h 1571"/>
                <a:gd name="T36" fmla="*/ 295 w 1079"/>
                <a:gd name="T37" fmla="*/ 569 h 1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571">
                  <a:moveTo>
                    <a:pt x="295" y="569"/>
                  </a:moveTo>
                  <a:cubicBezTo>
                    <a:pt x="125" y="646"/>
                    <a:pt x="11" y="817"/>
                    <a:pt x="0" y="1011"/>
                  </a:cubicBezTo>
                  <a:lnTo>
                    <a:pt x="0" y="1011"/>
                  </a:lnTo>
                  <a:lnTo>
                    <a:pt x="1" y="1218"/>
                  </a:lnTo>
                  <a:cubicBezTo>
                    <a:pt x="1" y="1271"/>
                    <a:pt x="23" y="1322"/>
                    <a:pt x="63" y="1355"/>
                  </a:cubicBezTo>
                  <a:cubicBezTo>
                    <a:pt x="82" y="1374"/>
                    <a:pt x="109" y="1379"/>
                    <a:pt x="133" y="1367"/>
                  </a:cubicBezTo>
                  <a:cubicBezTo>
                    <a:pt x="136" y="1395"/>
                    <a:pt x="151" y="1420"/>
                    <a:pt x="173" y="1435"/>
                  </a:cubicBezTo>
                  <a:cubicBezTo>
                    <a:pt x="340" y="1525"/>
                    <a:pt x="526" y="1571"/>
                    <a:pt x="714" y="1569"/>
                  </a:cubicBezTo>
                  <a:cubicBezTo>
                    <a:pt x="775" y="1568"/>
                    <a:pt x="835" y="1551"/>
                    <a:pt x="888" y="1520"/>
                  </a:cubicBezTo>
                  <a:cubicBezTo>
                    <a:pt x="906" y="1540"/>
                    <a:pt x="934" y="1544"/>
                    <a:pt x="958" y="1532"/>
                  </a:cubicBezTo>
                  <a:cubicBezTo>
                    <a:pt x="1010" y="1505"/>
                    <a:pt x="1051" y="1460"/>
                    <a:pt x="1074" y="1404"/>
                  </a:cubicBezTo>
                  <a:lnTo>
                    <a:pt x="1074" y="1404"/>
                  </a:lnTo>
                  <a:lnTo>
                    <a:pt x="1074" y="1072"/>
                  </a:lnTo>
                  <a:cubicBezTo>
                    <a:pt x="1079" y="867"/>
                    <a:pt x="962" y="681"/>
                    <a:pt x="780" y="605"/>
                  </a:cubicBezTo>
                  <a:lnTo>
                    <a:pt x="780" y="605"/>
                  </a:lnTo>
                  <a:lnTo>
                    <a:pt x="777" y="605"/>
                  </a:lnTo>
                  <a:cubicBezTo>
                    <a:pt x="902" y="474"/>
                    <a:pt x="902" y="261"/>
                    <a:pt x="777" y="131"/>
                  </a:cubicBezTo>
                  <a:cubicBezTo>
                    <a:pt x="652" y="0"/>
                    <a:pt x="449" y="0"/>
                    <a:pt x="324" y="131"/>
                  </a:cubicBezTo>
                  <a:cubicBezTo>
                    <a:pt x="212" y="249"/>
                    <a:pt x="200" y="436"/>
                    <a:pt x="295" y="569"/>
                  </a:cubicBezTo>
                  <a:close/>
                </a:path>
              </a:pathLst>
            </a:custGeom>
            <a:grpFill/>
            <a:ln w="31750" cap="rnd">
              <a:solidFill>
                <a:srgbClr val="000000"/>
              </a:solidFill>
              <a:prstDash val="solid"/>
              <a:round/>
              <a:headEnd/>
              <a:tailEnd/>
            </a:ln>
          </p:spPr>
          <p:txBody>
            <a:bodyPr/>
            <a:lstStyle/>
            <a:p>
              <a:pPr fontAlgn="base">
                <a:spcBef>
                  <a:spcPct val="0"/>
                </a:spcBef>
                <a:spcAft>
                  <a:spcPct val="0"/>
                </a:spcAft>
              </a:pPr>
              <a:endParaRPr lang="en-US" sz="2400" smtClean="0">
                <a:solidFill>
                  <a:srgbClr val="FFFFFF"/>
                </a:solidFill>
              </a:endParaRPr>
            </a:p>
          </p:txBody>
        </p:sp>
        <p:sp>
          <p:nvSpPr>
            <p:cNvPr id="367634" name="Freeform 18"/>
            <p:cNvSpPr>
              <a:spLocks/>
            </p:cNvSpPr>
            <p:nvPr/>
          </p:nvSpPr>
          <p:spPr bwMode="auto">
            <a:xfrm>
              <a:off x="2704" y="2329"/>
              <a:ext cx="58" cy="294"/>
            </a:xfrm>
            <a:custGeom>
              <a:avLst/>
              <a:gdLst>
                <a:gd name="T0" fmla="*/ 12 w 58"/>
                <a:gd name="T1" fmla="*/ 294 h 294"/>
                <a:gd name="T2" fmla="*/ 58 w 58"/>
                <a:gd name="T3" fmla="*/ 0 h 294"/>
              </a:gdLst>
              <a:ahLst/>
              <a:cxnLst>
                <a:cxn ang="0">
                  <a:pos x="T0" y="T1"/>
                </a:cxn>
                <a:cxn ang="0">
                  <a:pos x="T2" y="T3"/>
                </a:cxn>
              </a:cxnLst>
              <a:rect l="0" t="0" r="r" b="b"/>
              <a:pathLst>
                <a:path w="58" h="294">
                  <a:moveTo>
                    <a:pt x="12" y="294"/>
                  </a:moveTo>
                  <a:cubicBezTo>
                    <a:pt x="0" y="194"/>
                    <a:pt x="16" y="92"/>
                    <a:pt x="58" y="0"/>
                  </a:cubicBezTo>
                </a:path>
              </a:pathLst>
            </a:custGeom>
            <a:grpFill/>
            <a:ln w="11113" cap="rnd">
              <a:solidFill>
                <a:srgbClr val="373773"/>
              </a:solidFill>
              <a:prstDash val="solid"/>
              <a:round/>
              <a:headEnd/>
              <a:tailEnd/>
            </a:ln>
          </p:spPr>
          <p:txBody>
            <a:bodyPr/>
            <a:lstStyle/>
            <a:p>
              <a:pPr fontAlgn="base">
                <a:spcBef>
                  <a:spcPct val="0"/>
                </a:spcBef>
                <a:spcAft>
                  <a:spcPct val="0"/>
                </a:spcAft>
              </a:pPr>
              <a:endParaRPr lang="en-US" sz="2400" smtClean="0">
                <a:solidFill>
                  <a:srgbClr val="FFFFFF"/>
                </a:solidFill>
              </a:endParaRPr>
            </a:p>
          </p:txBody>
        </p:sp>
        <p:sp>
          <p:nvSpPr>
            <p:cNvPr id="367635" name="Freeform 19"/>
            <p:cNvSpPr>
              <a:spLocks/>
            </p:cNvSpPr>
            <p:nvPr/>
          </p:nvSpPr>
          <p:spPr bwMode="auto">
            <a:xfrm>
              <a:off x="3044" y="2383"/>
              <a:ext cx="30" cy="311"/>
            </a:xfrm>
            <a:custGeom>
              <a:avLst/>
              <a:gdLst>
                <a:gd name="T0" fmla="*/ 22 w 30"/>
                <a:gd name="T1" fmla="*/ 311 h 311"/>
                <a:gd name="T2" fmla="*/ 0 w 30"/>
                <a:gd name="T3" fmla="*/ 0 h 311"/>
              </a:gdLst>
              <a:ahLst/>
              <a:cxnLst>
                <a:cxn ang="0">
                  <a:pos x="T0" y="T1"/>
                </a:cxn>
                <a:cxn ang="0">
                  <a:pos x="T2" y="T3"/>
                </a:cxn>
              </a:cxnLst>
              <a:rect l="0" t="0" r="r" b="b"/>
              <a:pathLst>
                <a:path w="30" h="311">
                  <a:moveTo>
                    <a:pt x="22" y="311"/>
                  </a:moveTo>
                  <a:cubicBezTo>
                    <a:pt x="30" y="207"/>
                    <a:pt x="22" y="102"/>
                    <a:pt x="0" y="0"/>
                  </a:cubicBezTo>
                </a:path>
              </a:pathLst>
            </a:custGeom>
            <a:grpFill/>
            <a:ln w="11113" cap="rnd">
              <a:solidFill>
                <a:srgbClr val="373773"/>
              </a:solidFill>
              <a:prstDash val="solid"/>
              <a:round/>
              <a:headEnd/>
              <a:tailEnd/>
            </a:ln>
          </p:spPr>
          <p:txBody>
            <a:bodyPr/>
            <a:lstStyle/>
            <a:p>
              <a:pPr fontAlgn="base">
                <a:spcBef>
                  <a:spcPct val="0"/>
                </a:spcBef>
                <a:spcAft>
                  <a:spcPct val="0"/>
                </a:spcAft>
              </a:pPr>
              <a:endParaRPr lang="en-US" sz="2400" smtClean="0">
                <a:solidFill>
                  <a:srgbClr val="FFFFFF"/>
                </a:solidFill>
              </a:endParaRPr>
            </a:p>
          </p:txBody>
        </p:sp>
        <p:sp>
          <p:nvSpPr>
            <p:cNvPr id="367636" name="Oval 20"/>
            <p:cNvSpPr>
              <a:spLocks noChangeArrowheads="1"/>
            </p:cNvSpPr>
            <p:nvPr/>
          </p:nvSpPr>
          <p:spPr bwMode="auto">
            <a:xfrm>
              <a:off x="2736" y="2016"/>
              <a:ext cx="309" cy="323"/>
            </a:xfrm>
            <a:prstGeom prst="ellipse">
              <a:avLst/>
            </a:prstGeom>
            <a:grp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smtClean="0">
                <a:solidFill>
                  <a:srgbClr val="FFFFFF"/>
                </a:solidFill>
              </a:endParaRPr>
            </a:p>
          </p:txBody>
        </p:sp>
        <p:sp>
          <p:nvSpPr>
            <p:cNvPr id="367637" name="Rectangle 21"/>
            <p:cNvSpPr>
              <a:spLocks noChangeArrowheads="1"/>
            </p:cNvSpPr>
            <p:nvPr/>
          </p:nvSpPr>
          <p:spPr bwMode="auto">
            <a:xfrm>
              <a:off x="2784" y="2387"/>
              <a:ext cx="240" cy="240"/>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smtClean="0">
                <a:solidFill>
                  <a:srgbClr val="FFFFFF"/>
                </a:solidFill>
              </a:endParaRPr>
            </a:p>
          </p:txBody>
        </p:sp>
      </p:grpSp>
      <p:grpSp>
        <p:nvGrpSpPr>
          <p:cNvPr id="25" name="Group 16"/>
          <p:cNvGrpSpPr>
            <a:grpSpLocks/>
          </p:cNvGrpSpPr>
          <p:nvPr/>
        </p:nvGrpSpPr>
        <p:grpSpPr bwMode="auto">
          <a:xfrm>
            <a:off x="3544215" y="3608388"/>
            <a:ext cx="609600" cy="830262"/>
            <a:chOff x="2640" y="2003"/>
            <a:chExt cx="500" cy="728"/>
          </a:xfrm>
          <a:solidFill>
            <a:srgbClr val="92D050"/>
          </a:solidFill>
        </p:grpSpPr>
        <p:sp>
          <p:nvSpPr>
            <p:cNvPr id="26" name="Freeform 17"/>
            <p:cNvSpPr>
              <a:spLocks/>
            </p:cNvSpPr>
            <p:nvPr/>
          </p:nvSpPr>
          <p:spPr bwMode="auto">
            <a:xfrm>
              <a:off x="2640" y="2003"/>
              <a:ext cx="500" cy="728"/>
            </a:xfrm>
            <a:custGeom>
              <a:avLst/>
              <a:gdLst>
                <a:gd name="T0" fmla="*/ 295 w 1079"/>
                <a:gd name="T1" fmla="*/ 569 h 1571"/>
                <a:gd name="T2" fmla="*/ 0 w 1079"/>
                <a:gd name="T3" fmla="*/ 1011 h 1571"/>
                <a:gd name="T4" fmla="*/ 0 w 1079"/>
                <a:gd name="T5" fmla="*/ 1011 h 1571"/>
                <a:gd name="T6" fmla="*/ 1 w 1079"/>
                <a:gd name="T7" fmla="*/ 1218 h 1571"/>
                <a:gd name="T8" fmla="*/ 63 w 1079"/>
                <a:gd name="T9" fmla="*/ 1355 h 1571"/>
                <a:gd name="T10" fmla="*/ 133 w 1079"/>
                <a:gd name="T11" fmla="*/ 1367 h 1571"/>
                <a:gd name="T12" fmla="*/ 173 w 1079"/>
                <a:gd name="T13" fmla="*/ 1435 h 1571"/>
                <a:gd name="T14" fmla="*/ 714 w 1079"/>
                <a:gd name="T15" fmla="*/ 1569 h 1571"/>
                <a:gd name="T16" fmla="*/ 888 w 1079"/>
                <a:gd name="T17" fmla="*/ 1520 h 1571"/>
                <a:gd name="T18" fmla="*/ 958 w 1079"/>
                <a:gd name="T19" fmla="*/ 1532 h 1571"/>
                <a:gd name="T20" fmla="*/ 1074 w 1079"/>
                <a:gd name="T21" fmla="*/ 1404 h 1571"/>
                <a:gd name="T22" fmla="*/ 1074 w 1079"/>
                <a:gd name="T23" fmla="*/ 1404 h 1571"/>
                <a:gd name="T24" fmla="*/ 1074 w 1079"/>
                <a:gd name="T25" fmla="*/ 1072 h 1571"/>
                <a:gd name="T26" fmla="*/ 780 w 1079"/>
                <a:gd name="T27" fmla="*/ 605 h 1571"/>
                <a:gd name="T28" fmla="*/ 780 w 1079"/>
                <a:gd name="T29" fmla="*/ 605 h 1571"/>
                <a:gd name="T30" fmla="*/ 777 w 1079"/>
                <a:gd name="T31" fmla="*/ 605 h 1571"/>
                <a:gd name="T32" fmla="*/ 777 w 1079"/>
                <a:gd name="T33" fmla="*/ 131 h 1571"/>
                <a:gd name="T34" fmla="*/ 324 w 1079"/>
                <a:gd name="T35" fmla="*/ 131 h 1571"/>
                <a:gd name="T36" fmla="*/ 295 w 1079"/>
                <a:gd name="T37" fmla="*/ 569 h 1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571">
                  <a:moveTo>
                    <a:pt x="295" y="569"/>
                  </a:moveTo>
                  <a:cubicBezTo>
                    <a:pt x="125" y="646"/>
                    <a:pt x="11" y="817"/>
                    <a:pt x="0" y="1011"/>
                  </a:cubicBezTo>
                  <a:lnTo>
                    <a:pt x="0" y="1011"/>
                  </a:lnTo>
                  <a:lnTo>
                    <a:pt x="1" y="1218"/>
                  </a:lnTo>
                  <a:cubicBezTo>
                    <a:pt x="1" y="1271"/>
                    <a:pt x="23" y="1322"/>
                    <a:pt x="63" y="1355"/>
                  </a:cubicBezTo>
                  <a:cubicBezTo>
                    <a:pt x="82" y="1374"/>
                    <a:pt x="109" y="1379"/>
                    <a:pt x="133" y="1367"/>
                  </a:cubicBezTo>
                  <a:cubicBezTo>
                    <a:pt x="136" y="1395"/>
                    <a:pt x="151" y="1420"/>
                    <a:pt x="173" y="1435"/>
                  </a:cubicBezTo>
                  <a:cubicBezTo>
                    <a:pt x="340" y="1525"/>
                    <a:pt x="526" y="1571"/>
                    <a:pt x="714" y="1569"/>
                  </a:cubicBezTo>
                  <a:cubicBezTo>
                    <a:pt x="775" y="1568"/>
                    <a:pt x="835" y="1551"/>
                    <a:pt x="888" y="1520"/>
                  </a:cubicBezTo>
                  <a:cubicBezTo>
                    <a:pt x="906" y="1540"/>
                    <a:pt x="934" y="1544"/>
                    <a:pt x="958" y="1532"/>
                  </a:cubicBezTo>
                  <a:cubicBezTo>
                    <a:pt x="1010" y="1505"/>
                    <a:pt x="1051" y="1460"/>
                    <a:pt x="1074" y="1404"/>
                  </a:cubicBezTo>
                  <a:lnTo>
                    <a:pt x="1074" y="1404"/>
                  </a:lnTo>
                  <a:lnTo>
                    <a:pt x="1074" y="1072"/>
                  </a:lnTo>
                  <a:cubicBezTo>
                    <a:pt x="1079" y="867"/>
                    <a:pt x="962" y="681"/>
                    <a:pt x="780" y="605"/>
                  </a:cubicBezTo>
                  <a:lnTo>
                    <a:pt x="780" y="605"/>
                  </a:lnTo>
                  <a:lnTo>
                    <a:pt x="777" y="605"/>
                  </a:lnTo>
                  <a:cubicBezTo>
                    <a:pt x="902" y="474"/>
                    <a:pt x="902" y="261"/>
                    <a:pt x="777" y="131"/>
                  </a:cubicBezTo>
                  <a:cubicBezTo>
                    <a:pt x="652" y="0"/>
                    <a:pt x="449" y="0"/>
                    <a:pt x="324" y="131"/>
                  </a:cubicBezTo>
                  <a:cubicBezTo>
                    <a:pt x="212" y="249"/>
                    <a:pt x="200" y="436"/>
                    <a:pt x="295" y="569"/>
                  </a:cubicBezTo>
                  <a:close/>
                </a:path>
              </a:pathLst>
            </a:custGeom>
            <a:grpFill/>
            <a:ln w="31750" cap="rnd">
              <a:solidFill>
                <a:srgbClr val="000000"/>
              </a:solidFill>
              <a:prstDash val="solid"/>
              <a:round/>
              <a:headEnd/>
              <a:tailEnd/>
            </a:ln>
          </p:spPr>
          <p:txBody>
            <a:bodyPr/>
            <a:lstStyle/>
            <a:p>
              <a:pPr fontAlgn="base">
                <a:spcBef>
                  <a:spcPct val="0"/>
                </a:spcBef>
                <a:spcAft>
                  <a:spcPct val="0"/>
                </a:spcAft>
              </a:pPr>
              <a:endParaRPr lang="en-US" sz="2400" smtClean="0">
                <a:solidFill>
                  <a:srgbClr val="FFFFFF"/>
                </a:solidFill>
              </a:endParaRPr>
            </a:p>
          </p:txBody>
        </p:sp>
        <p:sp>
          <p:nvSpPr>
            <p:cNvPr id="27" name="Freeform 18"/>
            <p:cNvSpPr>
              <a:spLocks/>
            </p:cNvSpPr>
            <p:nvPr/>
          </p:nvSpPr>
          <p:spPr bwMode="auto">
            <a:xfrm>
              <a:off x="2704" y="2329"/>
              <a:ext cx="58" cy="294"/>
            </a:xfrm>
            <a:custGeom>
              <a:avLst/>
              <a:gdLst>
                <a:gd name="T0" fmla="*/ 12 w 58"/>
                <a:gd name="T1" fmla="*/ 294 h 294"/>
                <a:gd name="T2" fmla="*/ 58 w 58"/>
                <a:gd name="T3" fmla="*/ 0 h 294"/>
              </a:gdLst>
              <a:ahLst/>
              <a:cxnLst>
                <a:cxn ang="0">
                  <a:pos x="T0" y="T1"/>
                </a:cxn>
                <a:cxn ang="0">
                  <a:pos x="T2" y="T3"/>
                </a:cxn>
              </a:cxnLst>
              <a:rect l="0" t="0" r="r" b="b"/>
              <a:pathLst>
                <a:path w="58" h="294">
                  <a:moveTo>
                    <a:pt x="12" y="294"/>
                  </a:moveTo>
                  <a:cubicBezTo>
                    <a:pt x="0" y="194"/>
                    <a:pt x="16" y="92"/>
                    <a:pt x="58" y="0"/>
                  </a:cubicBezTo>
                </a:path>
              </a:pathLst>
            </a:custGeom>
            <a:grpFill/>
            <a:ln w="11113" cap="rnd">
              <a:solidFill>
                <a:srgbClr val="373773"/>
              </a:solidFill>
              <a:prstDash val="solid"/>
              <a:round/>
              <a:headEnd/>
              <a:tailEnd/>
            </a:ln>
          </p:spPr>
          <p:txBody>
            <a:bodyPr/>
            <a:lstStyle/>
            <a:p>
              <a:pPr fontAlgn="base">
                <a:spcBef>
                  <a:spcPct val="0"/>
                </a:spcBef>
                <a:spcAft>
                  <a:spcPct val="0"/>
                </a:spcAft>
              </a:pPr>
              <a:endParaRPr lang="en-US" sz="2400" smtClean="0">
                <a:solidFill>
                  <a:srgbClr val="FFFFFF"/>
                </a:solidFill>
              </a:endParaRPr>
            </a:p>
          </p:txBody>
        </p:sp>
        <p:sp>
          <p:nvSpPr>
            <p:cNvPr id="28" name="Freeform 19"/>
            <p:cNvSpPr>
              <a:spLocks/>
            </p:cNvSpPr>
            <p:nvPr/>
          </p:nvSpPr>
          <p:spPr bwMode="auto">
            <a:xfrm>
              <a:off x="3044" y="2383"/>
              <a:ext cx="30" cy="311"/>
            </a:xfrm>
            <a:custGeom>
              <a:avLst/>
              <a:gdLst>
                <a:gd name="T0" fmla="*/ 22 w 30"/>
                <a:gd name="T1" fmla="*/ 311 h 311"/>
                <a:gd name="T2" fmla="*/ 0 w 30"/>
                <a:gd name="T3" fmla="*/ 0 h 311"/>
              </a:gdLst>
              <a:ahLst/>
              <a:cxnLst>
                <a:cxn ang="0">
                  <a:pos x="T0" y="T1"/>
                </a:cxn>
                <a:cxn ang="0">
                  <a:pos x="T2" y="T3"/>
                </a:cxn>
              </a:cxnLst>
              <a:rect l="0" t="0" r="r" b="b"/>
              <a:pathLst>
                <a:path w="30" h="311">
                  <a:moveTo>
                    <a:pt x="22" y="311"/>
                  </a:moveTo>
                  <a:cubicBezTo>
                    <a:pt x="30" y="207"/>
                    <a:pt x="22" y="102"/>
                    <a:pt x="0" y="0"/>
                  </a:cubicBezTo>
                </a:path>
              </a:pathLst>
            </a:custGeom>
            <a:grpFill/>
            <a:ln w="11113" cap="rnd">
              <a:solidFill>
                <a:srgbClr val="373773"/>
              </a:solidFill>
              <a:prstDash val="solid"/>
              <a:round/>
              <a:headEnd/>
              <a:tailEnd/>
            </a:ln>
          </p:spPr>
          <p:txBody>
            <a:bodyPr/>
            <a:lstStyle/>
            <a:p>
              <a:pPr fontAlgn="base">
                <a:spcBef>
                  <a:spcPct val="0"/>
                </a:spcBef>
                <a:spcAft>
                  <a:spcPct val="0"/>
                </a:spcAft>
              </a:pPr>
              <a:endParaRPr lang="en-US" sz="2400" smtClean="0">
                <a:solidFill>
                  <a:srgbClr val="FFFFFF"/>
                </a:solidFill>
              </a:endParaRPr>
            </a:p>
          </p:txBody>
        </p:sp>
        <p:sp>
          <p:nvSpPr>
            <p:cNvPr id="29" name="Oval 20"/>
            <p:cNvSpPr>
              <a:spLocks noChangeArrowheads="1"/>
            </p:cNvSpPr>
            <p:nvPr/>
          </p:nvSpPr>
          <p:spPr bwMode="auto">
            <a:xfrm>
              <a:off x="2736" y="2016"/>
              <a:ext cx="309" cy="323"/>
            </a:xfrm>
            <a:prstGeom prst="ellipse">
              <a:avLst/>
            </a:prstGeom>
            <a:grp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smtClean="0">
                <a:solidFill>
                  <a:srgbClr val="FFFFFF"/>
                </a:solidFill>
              </a:endParaRPr>
            </a:p>
          </p:txBody>
        </p:sp>
        <p:sp>
          <p:nvSpPr>
            <p:cNvPr id="30" name="Rectangle 21"/>
            <p:cNvSpPr>
              <a:spLocks noChangeArrowheads="1"/>
            </p:cNvSpPr>
            <p:nvPr/>
          </p:nvSpPr>
          <p:spPr bwMode="auto">
            <a:xfrm>
              <a:off x="2784" y="2387"/>
              <a:ext cx="240" cy="240"/>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400" smtClean="0">
                <a:solidFill>
                  <a:srgbClr val="FFFFFF"/>
                </a:solidFill>
              </a:endParaRPr>
            </a:p>
          </p:txBody>
        </p:sp>
      </p:grpSp>
    </p:spTree>
    <p:extLst>
      <p:ext uri="{BB962C8B-B14F-4D97-AF65-F5344CB8AC3E}">
        <p14:creationId xmlns:p14="http://schemas.microsoft.com/office/powerpoint/2010/main" val="4225935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p:txBody>
          <a:bodyPr/>
          <a:lstStyle/>
          <a:p>
            <a:r>
              <a:rPr lang="en-US" smtClean="0"/>
              <a:t>Biba Integrity Model</a:t>
            </a:r>
            <a:endParaRPr lang="en-US"/>
          </a:p>
        </p:txBody>
      </p:sp>
      <p:sp>
        <p:nvSpPr>
          <p:cNvPr id="305155" name="Rectangle 3"/>
          <p:cNvSpPr>
            <a:spLocks noGrp="1" noChangeArrowheads="1"/>
          </p:cNvSpPr>
          <p:nvPr>
            <p:ph type="body" idx="1"/>
          </p:nvPr>
        </p:nvSpPr>
        <p:spPr/>
        <p:txBody>
          <a:bodyPr>
            <a:normAutofit fontScale="92500" lnSpcReduction="20000"/>
          </a:bodyPr>
          <a:lstStyle/>
          <a:p>
            <a:r>
              <a:rPr lang="en-US" dirty="0" smtClean="0"/>
              <a:t>Has following three goals:</a:t>
            </a:r>
          </a:p>
          <a:p>
            <a:pPr marL="971550" lvl="1" indent="-514350">
              <a:buFont typeface="+mj-lt"/>
              <a:buAutoNum type="arabicPeriod"/>
            </a:pPr>
            <a:r>
              <a:rPr lang="en-US" dirty="0" smtClean="0"/>
              <a:t>Data is protected from modification by unauthorized users</a:t>
            </a:r>
          </a:p>
          <a:p>
            <a:pPr marL="971550" lvl="1" indent="-514350">
              <a:buFont typeface="+mj-lt"/>
              <a:buAutoNum type="arabicPeriod"/>
            </a:pPr>
            <a:r>
              <a:rPr lang="en-US" dirty="0" smtClean="0"/>
              <a:t>Data is protected from unauthorized modification by authorized users</a:t>
            </a:r>
          </a:p>
          <a:p>
            <a:pPr marL="971550" lvl="1" indent="-514350">
              <a:buFont typeface="+mj-lt"/>
              <a:buAutoNum type="arabicPeriod"/>
            </a:pPr>
            <a:r>
              <a:rPr lang="en-US" dirty="0" smtClean="0"/>
              <a:t>Data is internally and externally consistent</a:t>
            </a:r>
          </a:p>
          <a:p>
            <a:r>
              <a:rPr lang="en-US" dirty="0" smtClean="0"/>
              <a:t>Has following three integrity axioms:</a:t>
            </a:r>
          </a:p>
          <a:p>
            <a:pPr lvl="1"/>
            <a:r>
              <a:rPr lang="en-US" dirty="0" smtClean="0"/>
              <a:t>Simple Integrity Axiom – No read down – subject at one level of integrity is not permitted to observe (read) an object of a lower integrity</a:t>
            </a:r>
          </a:p>
          <a:p>
            <a:pPr lvl="1"/>
            <a:r>
              <a:rPr lang="en-US" dirty="0" smtClean="0"/>
              <a:t>Star Integrity Axiom – No write up – an object at one level o integrity is not permitted to modify (write to) an object of a higher level of integrity</a:t>
            </a:r>
          </a:p>
          <a:p>
            <a:pPr lvl="1"/>
            <a:r>
              <a:rPr lang="en-US" dirty="0" smtClean="0"/>
              <a:t>A subject at one level of integrity cannot invoke a subject at a higher level of integrity</a:t>
            </a:r>
            <a:endParaRPr lang="en-US" dirty="0"/>
          </a:p>
        </p:txBody>
      </p:sp>
    </p:spTree>
    <p:extLst>
      <p:ext uri="{BB962C8B-B14F-4D97-AF65-F5344CB8AC3E}">
        <p14:creationId xmlns:p14="http://schemas.microsoft.com/office/powerpoint/2010/main" val="3980211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144</a:t>
            </a:fld>
            <a:endParaRPr lang="en-US" dirty="0"/>
          </a:p>
        </p:txBody>
      </p:sp>
      <p:sp>
        <p:nvSpPr>
          <p:cNvPr id="3" name="Title 2"/>
          <p:cNvSpPr>
            <a:spLocks noGrp="1"/>
          </p:cNvSpPr>
          <p:nvPr>
            <p:ph type="title"/>
          </p:nvPr>
        </p:nvSpPr>
        <p:spPr/>
        <p:txBody>
          <a:bodyPr>
            <a:normAutofit fontScale="90000"/>
          </a:bodyPr>
          <a:lstStyle/>
          <a:p>
            <a:r>
              <a:rPr lang="en-US" dirty="0" err="1" smtClean="0"/>
              <a:t>Biba</a:t>
            </a:r>
            <a:r>
              <a:rPr lang="en-US" dirty="0" smtClean="0"/>
              <a:t> </a:t>
            </a:r>
            <a:r>
              <a:rPr lang="en-US" dirty="0"/>
              <a:t>Model – </a:t>
            </a:r>
            <a:r>
              <a:rPr lang="en-US" dirty="0" smtClean="0"/>
              <a:t>Rules (Restating for Clarity) </a:t>
            </a:r>
            <a:endParaRPr lang="en-US" dirty="0"/>
          </a:p>
        </p:txBody>
      </p:sp>
      <p:sp>
        <p:nvSpPr>
          <p:cNvPr id="4" name="Content Placeholder 3"/>
          <p:cNvSpPr>
            <a:spLocks noGrp="1"/>
          </p:cNvSpPr>
          <p:nvPr>
            <p:ph idx="1"/>
          </p:nvPr>
        </p:nvSpPr>
        <p:spPr/>
        <p:txBody>
          <a:bodyPr>
            <a:normAutofit/>
          </a:bodyPr>
          <a:lstStyle/>
          <a:p>
            <a:r>
              <a:rPr lang="en-US" sz="2800" dirty="0" err="1"/>
              <a:t>Biba</a:t>
            </a:r>
            <a:r>
              <a:rPr lang="en-US" sz="2800" dirty="0"/>
              <a:t> has three main </a:t>
            </a:r>
            <a:r>
              <a:rPr lang="en-US" sz="2800" dirty="0" smtClean="0"/>
              <a:t>rules: </a:t>
            </a:r>
            <a:endParaRPr lang="en-US" sz="2800" dirty="0"/>
          </a:p>
          <a:p>
            <a:pPr lvl="1"/>
            <a:r>
              <a:rPr lang="en-US" sz="2400" b="1" dirty="0" smtClean="0"/>
              <a:t>*-</a:t>
            </a:r>
            <a:r>
              <a:rPr lang="en-US" sz="2400" b="1" dirty="0"/>
              <a:t>integrity </a:t>
            </a:r>
            <a:r>
              <a:rPr lang="en-US" sz="2400" b="1" dirty="0" smtClean="0"/>
              <a:t>axiom </a:t>
            </a:r>
            <a:r>
              <a:rPr lang="en-US" sz="2400" dirty="0" smtClean="0"/>
              <a:t>-- </a:t>
            </a:r>
            <a:r>
              <a:rPr lang="en-US" sz="2400" dirty="0"/>
              <a:t>A subject cannot write data to an object at a higher integrity level (referred to as “no write up”). </a:t>
            </a:r>
            <a:endParaRPr lang="en-US" sz="2400" dirty="0" smtClean="0"/>
          </a:p>
          <a:p>
            <a:pPr lvl="1"/>
            <a:r>
              <a:rPr lang="en-US" sz="2400" b="1" dirty="0" smtClean="0"/>
              <a:t>Simple </a:t>
            </a:r>
            <a:r>
              <a:rPr lang="en-US" sz="2400" b="1" dirty="0"/>
              <a:t>integrity axiom </a:t>
            </a:r>
            <a:r>
              <a:rPr lang="en-US" sz="2400" dirty="0"/>
              <a:t>-- </a:t>
            </a:r>
            <a:r>
              <a:rPr lang="en-US" sz="2400" dirty="0" smtClean="0"/>
              <a:t>A </a:t>
            </a:r>
            <a:r>
              <a:rPr lang="en-US" sz="2400" dirty="0"/>
              <a:t>subject cannot read data from a lower integrity level (referred to as “no read down”). </a:t>
            </a:r>
            <a:endParaRPr lang="en-US" sz="2400" dirty="0" smtClean="0"/>
          </a:p>
          <a:p>
            <a:pPr lvl="1"/>
            <a:r>
              <a:rPr lang="en-US" sz="2400" b="1" dirty="0" smtClean="0"/>
              <a:t>Invocation </a:t>
            </a:r>
            <a:r>
              <a:rPr lang="en-US" sz="2400" b="1" dirty="0"/>
              <a:t>property </a:t>
            </a:r>
            <a:r>
              <a:rPr lang="en-US" sz="2400" dirty="0"/>
              <a:t>-- </a:t>
            </a:r>
            <a:r>
              <a:rPr lang="en-US" sz="2400" dirty="0" smtClean="0"/>
              <a:t>A </a:t>
            </a:r>
            <a:r>
              <a:rPr lang="en-US" sz="2400" dirty="0"/>
              <a:t>subject cannot request service (invoke) of higher integrity.</a:t>
            </a:r>
          </a:p>
        </p:txBody>
      </p:sp>
    </p:spTree>
    <p:extLst>
      <p:ext uri="{BB962C8B-B14F-4D97-AF65-F5344CB8AC3E}">
        <p14:creationId xmlns:p14="http://schemas.microsoft.com/office/powerpoint/2010/main" val="348586865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145</a:t>
            </a:fld>
            <a:endParaRPr lang="en-US" dirty="0"/>
          </a:p>
        </p:txBody>
      </p:sp>
      <p:sp>
        <p:nvSpPr>
          <p:cNvPr id="3" name="Title 2"/>
          <p:cNvSpPr>
            <a:spLocks noGrp="1"/>
          </p:cNvSpPr>
          <p:nvPr>
            <p:ph type="title"/>
          </p:nvPr>
        </p:nvSpPr>
        <p:spPr/>
        <p:txBody>
          <a:bodyPr>
            <a:normAutofit/>
          </a:bodyPr>
          <a:lstStyle/>
          <a:p>
            <a:r>
              <a:rPr lang="en-US" dirty="0" smtClean="0"/>
              <a:t>Clark-Wilson Model </a:t>
            </a:r>
            <a:r>
              <a:rPr lang="en-US" dirty="0"/>
              <a:t>– </a:t>
            </a:r>
            <a:r>
              <a:rPr lang="en-US" dirty="0" smtClean="0"/>
              <a:t>Rules</a:t>
            </a:r>
            <a:endParaRPr lang="en-US" dirty="0"/>
          </a:p>
        </p:txBody>
      </p:sp>
      <p:sp>
        <p:nvSpPr>
          <p:cNvPr id="4" name="Content Placeholder 3"/>
          <p:cNvSpPr>
            <a:spLocks noGrp="1"/>
          </p:cNvSpPr>
          <p:nvPr>
            <p:ph idx="1"/>
          </p:nvPr>
        </p:nvSpPr>
        <p:spPr/>
        <p:txBody>
          <a:bodyPr>
            <a:normAutofit/>
          </a:bodyPr>
          <a:lstStyle/>
          <a:p>
            <a:r>
              <a:rPr lang="en-US" sz="2800" dirty="0"/>
              <a:t>The Clark-Wilson model was developed after </a:t>
            </a:r>
            <a:r>
              <a:rPr lang="en-US" sz="2800" dirty="0" err="1"/>
              <a:t>Biba</a:t>
            </a:r>
            <a:r>
              <a:rPr lang="en-US" sz="2800" dirty="0"/>
              <a:t> and takes some different approaches to protecting the integrity of information. </a:t>
            </a:r>
            <a:endParaRPr lang="en-US" sz="2800" dirty="0" smtClean="0"/>
          </a:p>
          <a:p>
            <a:r>
              <a:rPr lang="en-US" sz="2800" dirty="0" smtClean="0"/>
              <a:t>This </a:t>
            </a:r>
            <a:r>
              <a:rPr lang="en-US" sz="2800" dirty="0"/>
              <a:t>model uses the following elements: </a:t>
            </a:r>
          </a:p>
          <a:p>
            <a:pPr lvl="1"/>
            <a:r>
              <a:rPr lang="en-US" sz="2400" b="1" dirty="0" smtClean="0"/>
              <a:t>Users</a:t>
            </a:r>
            <a:r>
              <a:rPr lang="en-US" sz="2400" dirty="0" smtClean="0"/>
              <a:t> </a:t>
            </a:r>
            <a:r>
              <a:rPr lang="en-US" sz="2400" dirty="0"/>
              <a:t>-- </a:t>
            </a:r>
            <a:r>
              <a:rPr lang="en-US" sz="2400" dirty="0" smtClean="0"/>
              <a:t>Active </a:t>
            </a:r>
            <a:r>
              <a:rPr lang="en-US" sz="2400" dirty="0"/>
              <a:t>agents </a:t>
            </a:r>
          </a:p>
          <a:p>
            <a:pPr lvl="1"/>
            <a:r>
              <a:rPr lang="en-US" sz="2400" b="1" dirty="0" smtClean="0"/>
              <a:t>Transformation </a:t>
            </a:r>
            <a:r>
              <a:rPr lang="en-US" sz="2400" b="1" dirty="0"/>
              <a:t>procedures (TPs)</a:t>
            </a:r>
            <a:r>
              <a:rPr lang="en-US" sz="2400" dirty="0"/>
              <a:t> -- </a:t>
            </a:r>
            <a:r>
              <a:rPr lang="en-US" sz="2400" dirty="0" smtClean="0"/>
              <a:t>Programmed </a:t>
            </a:r>
            <a:r>
              <a:rPr lang="en-US" sz="2400" dirty="0"/>
              <a:t>abstract operations, such as read, write, and modify </a:t>
            </a:r>
          </a:p>
          <a:p>
            <a:pPr lvl="1"/>
            <a:r>
              <a:rPr lang="en-US" sz="2400" b="1" dirty="0" smtClean="0"/>
              <a:t>Constrained </a:t>
            </a:r>
            <a:r>
              <a:rPr lang="en-US" sz="2400" b="1" dirty="0"/>
              <a:t>data items (CDIs) </a:t>
            </a:r>
            <a:r>
              <a:rPr lang="en-US" sz="2400" dirty="0"/>
              <a:t>-- </a:t>
            </a:r>
            <a:r>
              <a:rPr lang="en-US" sz="2400" dirty="0" smtClean="0"/>
              <a:t>Can </a:t>
            </a:r>
            <a:r>
              <a:rPr lang="en-US" sz="2400" dirty="0"/>
              <a:t>be manipulated only by TPs </a:t>
            </a:r>
          </a:p>
          <a:p>
            <a:pPr lvl="1"/>
            <a:r>
              <a:rPr lang="en-US" sz="2400" b="1" dirty="0" smtClean="0"/>
              <a:t>Unconstrained </a:t>
            </a:r>
            <a:r>
              <a:rPr lang="en-US" sz="2400" b="1" dirty="0"/>
              <a:t>data items (UDIs ) </a:t>
            </a:r>
            <a:r>
              <a:rPr lang="en-US" sz="2400" dirty="0"/>
              <a:t>-- </a:t>
            </a:r>
            <a:r>
              <a:rPr lang="en-US" sz="2400" dirty="0" smtClean="0"/>
              <a:t>Can </a:t>
            </a:r>
            <a:r>
              <a:rPr lang="en-US" sz="2400" dirty="0"/>
              <a:t>be manipulated by users via primitive read and write operations </a:t>
            </a:r>
          </a:p>
          <a:p>
            <a:pPr lvl="1"/>
            <a:r>
              <a:rPr lang="en-US" sz="2400" b="1" dirty="0" smtClean="0"/>
              <a:t>Integrity </a:t>
            </a:r>
            <a:r>
              <a:rPr lang="en-US" sz="2400" b="1" dirty="0"/>
              <a:t>verification procedures (IVPs) </a:t>
            </a:r>
            <a:r>
              <a:rPr lang="en-US" sz="2400" dirty="0" smtClean="0"/>
              <a:t>-- Check </a:t>
            </a:r>
            <a:r>
              <a:rPr lang="en-US" sz="2400" dirty="0"/>
              <a:t>the consistency of CDIs with external reality</a:t>
            </a:r>
          </a:p>
        </p:txBody>
      </p:sp>
    </p:spTree>
    <p:extLst>
      <p:ext uri="{BB962C8B-B14F-4D97-AF65-F5344CB8AC3E}">
        <p14:creationId xmlns:p14="http://schemas.microsoft.com/office/powerpoint/2010/main" val="57661276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146</a:t>
            </a:fld>
            <a:endParaRPr lang="en-US" dirty="0"/>
          </a:p>
        </p:txBody>
      </p:sp>
      <p:sp>
        <p:nvSpPr>
          <p:cNvPr id="5" name="Title 4"/>
          <p:cNvSpPr>
            <a:spLocks noGrp="1"/>
          </p:cNvSpPr>
          <p:nvPr>
            <p:ph type="title"/>
          </p:nvPr>
        </p:nvSpPr>
        <p:spPr/>
        <p:txBody>
          <a:bodyPr/>
          <a:lstStyle/>
          <a:p>
            <a:r>
              <a:rPr lang="en-US" dirty="0"/>
              <a:t>Clark-Wilson Model</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61641"/>
            <a:ext cx="8449504"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192284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147</a:t>
            </a:fld>
            <a:endParaRPr lang="en-US" dirty="0"/>
          </a:p>
        </p:txBody>
      </p:sp>
      <p:sp>
        <p:nvSpPr>
          <p:cNvPr id="4" name="Title 3"/>
          <p:cNvSpPr>
            <a:spLocks noGrp="1"/>
          </p:cNvSpPr>
          <p:nvPr>
            <p:ph type="title"/>
          </p:nvPr>
        </p:nvSpPr>
        <p:spPr/>
        <p:txBody>
          <a:bodyPr/>
          <a:lstStyle/>
          <a:p>
            <a:r>
              <a:rPr lang="en-US" dirty="0"/>
              <a:t>Models and Software Development</a:t>
            </a:r>
          </a:p>
        </p:txBody>
      </p:sp>
      <p:sp>
        <p:nvSpPr>
          <p:cNvPr id="5" name="Content Placeholder 4"/>
          <p:cNvSpPr>
            <a:spLocks noGrp="1"/>
          </p:cNvSpPr>
          <p:nvPr>
            <p:ph idx="1"/>
          </p:nvPr>
        </p:nvSpPr>
        <p:spPr/>
        <p:txBody>
          <a:bodyPr>
            <a:normAutofit/>
          </a:bodyPr>
          <a:lstStyle/>
          <a:p>
            <a:pPr marL="0" indent="0">
              <a:buNone/>
            </a:pPr>
            <a:r>
              <a:rPr lang="en-US" dirty="0">
                <a:solidFill>
                  <a:srgbClr val="FF0000"/>
                </a:solidFill>
              </a:rPr>
              <a:t>“What are </a:t>
            </a:r>
            <a:r>
              <a:rPr lang="en-US" dirty="0" smtClean="0">
                <a:solidFill>
                  <a:srgbClr val="FF0000"/>
                </a:solidFill>
              </a:rPr>
              <a:t>the specific </a:t>
            </a:r>
            <a:r>
              <a:rPr lang="en-US" dirty="0">
                <a:solidFill>
                  <a:srgbClr val="FF0000"/>
                </a:solidFill>
              </a:rPr>
              <a:t>defined integrity rules that the IVP must comply with?” </a:t>
            </a:r>
            <a:endParaRPr lang="en-US" dirty="0" smtClean="0">
              <a:solidFill>
                <a:srgbClr val="FF0000"/>
              </a:solidFill>
            </a:endParaRPr>
          </a:p>
          <a:p>
            <a:pPr marL="0" indent="0">
              <a:buNone/>
            </a:pPr>
            <a:r>
              <a:rPr lang="en-US" b="1" i="1" dirty="0" smtClean="0">
                <a:solidFill>
                  <a:srgbClr val="FF0000"/>
                </a:solidFill>
              </a:rPr>
              <a:t>“</a:t>
            </a:r>
            <a:r>
              <a:rPr lang="en-US" b="1" i="1" dirty="0">
                <a:solidFill>
                  <a:srgbClr val="FF0000"/>
                </a:solidFill>
              </a:rPr>
              <a:t>Whatever the vendor chooses them to be.”</a:t>
            </a:r>
          </a:p>
          <a:p>
            <a:pPr lvl="1"/>
            <a:r>
              <a:rPr lang="en-US" sz="2400" dirty="0" smtClean="0"/>
              <a:t>A </a:t>
            </a:r>
            <a:r>
              <a:rPr lang="en-US" sz="2400" dirty="0"/>
              <a:t>model is made up of constructs, mathematical formulas, and other PhD </a:t>
            </a:r>
            <a:r>
              <a:rPr lang="en-US" sz="2400" dirty="0" smtClean="0"/>
              <a:t>stuff</a:t>
            </a:r>
            <a:r>
              <a:rPr lang="en-US" sz="2400" dirty="0"/>
              <a:t>. </a:t>
            </a:r>
            <a:endParaRPr lang="en-US" sz="2400" dirty="0" smtClean="0"/>
          </a:p>
          <a:p>
            <a:pPr lvl="1"/>
            <a:r>
              <a:rPr lang="en-US" sz="2400" dirty="0" smtClean="0"/>
              <a:t>The </a:t>
            </a:r>
            <a:r>
              <a:rPr lang="en-US" sz="2400" dirty="0"/>
              <a:t>model provides the framework that can be used to build a certain characteristic into software (confidentiality, integrity). </a:t>
            </a:r>
            <a:endParaRPr lang="en-US" sz="2400" dirty="0" smtClean="0"/>
          </a:p>
          <a:p>
            <a:pPr lvl="1"/>
            <a:r>
              <a:rPr lang="en-US" sz="2400" dirty="0" smtClean="0"/>
              <a:t>The model </a:t>
            </a:r>
            <a:r>
              <a:rPr lang="en-US" sz="2400" dirty="0"/>
              <a:t>does not stipulate </a:t>
            </a:r>
            <a:r>
              <a:rPr lang="en-US" sz="2400" dirty="0" smtClean="0"/>
              <a:t>specific </a:t>
            </a:r>
            <a:r>
              <a:rPr lang="en-US" sz="2400" dirty="0"/>
              <a:t>integrity </a:t>
            </a:r>
            <a:r>
              <a:rPr lang="en-US" sz="2400" dirty="0" smtClean="0"/>
              <a:t>rules</a:t>
            </a:r>
          </a:p>
          <a:p>
            <a:pPr lvl="1"/>
            <a:r>
              <a:rPr lang="en-US" sz="2400" dirty="0"/>
              <a:t>So the vendor who develops the product will determine what type of data is considered UDI and what type of data is CDI and develop the TPs to control and orchestrate how the software enforces the integrity of the CDI values.</a:t>
            </a:r>
          </a:p>
        </p:txBody>
      </p:sp>
    </p:spTree>
    <p:extLst>
      <p:ext uri="{BB962C8B-B14F-4D97-AF65-F5344CB8AC3E}">
        <p14:creationId xmlns:p14="http://schemas.microsoft.com/office/powerpoint/2010/main" val="396771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148</a:t>
            </a:fld>
            <a:endParaRPr lang="en-US" dirty="0"/>
          </a:p>
        </p:txBody>
      </p:sp>
      <p:sp>
        <p:nvSpPr>
          <p:cNvPr id="3" name="Title 2"/>
          <p:cNvSpPr>
            <a:spLocks noGrp="1"/>
          </p:cNvSpPr>
          <p:nvPr>
            <p:ph type="title"/>
          </p:nvPr>
        </p:nvSpPr>
        <p:spPr/>
        <p:txBody>
          <a:bodyPr/>
          <a:lstStyle/>
          <a:p>
            <a:r>
              <a:rPr lang="en-US" dirty="0"/>
              <a:t>Goals of Integrity Models</a:t>
            </a:r>
          </a:p>
        </p:txBody>
      </p:sp>
      <p:sp>
        <p:nvSpPr>
          <p:cNvPr id="4" name="Content Placeholder 3"/>
          <p:cNvSpPr>
            <a:spLocks noGrp="1"/>
          </p:cNvSpPr>
          <p:nvPr>
            <p:ph idx="1"/>
          </p:nvPr>
        </p:nvSpPr>
        <p:spPr/>
        <p:txBody>
          <a:bodyPr>
            <a:normAutofit fontScale="85000" lnSpcReduction="10000"/>
          </a:bodyPr>
          <a:lstStyle/>
          <a:p>
            <a:r>
              <a:rPr lang="en-US" dirty="0"/>
              <a:t>The following are the three main goals of integrity models: </a:t>
            </a:r>
          </a:p>
          <a:p>
            <a:pPr marL="971550" lvl="1" indent="-514350">
              <a:buFont typeface="+mj-lt"/>
              <a:buAutoNum type="arabicPeriod"/>
            </a:pPr>
            <a:r>
              <a:rPr lang="en-US" dirty="0" smtClean="0"/>
              <a:t>Prevent </a:t>
            </a:r>
            <a:r>
              <a:rPr lang="en-US" dirty="0"/>
              <a:t>unauthorized users from making modifications </a:t>
            </a:r>
          </a:p>
          <a:p>
            <a:pPr marL="971550" lvl="1" indent="-514350">
              <a:buFont typeface="+mj-lt"/>
              <a:buAutoNum type="arabicPeriod"/>
            </a:pPr>
            <a:r>
              <a:rPr lang="en-US" dirty="0" smtClean="0"/>
              <a:t>Prevent </a:t>
            </a:r>
            <a:r>
              <a:rPr lang="en-US" dirty="0"/>
              <a:t>authorized users from making improper modifications (separation of duties) </a:t>
            </a:r>
          </a:p>
          <a:p>
            <a:pPr marL="971550" lvl="1" indent="-514350">
              <a:buFont typeface="+mj-lt"/>
              <a:buAutoNum type="arabicPeriod"/>
            </a:pPr>
            <a:r>
              <a:rPr lang="en-US" dirty="0" smtClean="0"/>
              <a:t>Maintain </a:t>
            </a:r>
            <a:r>
              <a:rPr lang="en-US" dirty="0"/>
              <a:t>internal and external consistency (well-formed transaction) </a:t>
            </a:r>
          </a:p>
          <a:p>
            <a:endParaRPr lang="en-US" dirty="0"/>
          </a:p>
          <a:p>
            <a:r>
              <a:rPr lang="en-US" dirty="0" err="1"/>
              <a:t>Biba</a:t>
            </a:r>
            <a:r>
              <a:rPr lang="en-US" dirty="0"/>
              <a:t> only addresses the first goal. </a:t>
            </a:r>
          </a:p>
          <a:p>
            <a:r>
              <a:rPr lang="en-US" dirty="0" smtClean="0"/>
              <a:t>Clark-Wilson </a:t>
            </a:r>
            <a:r>
              <a:rPr lang="en-US" dirty="0"/>
              <a:t>addresses each of these goals in its model. </a:t>
            </a:r>
          </a:p>
          <a:p>
            <a:r>
              <a:rPr lang="en-US" dirty="0" smtClean="0"/>
              <a:t>The </a:t>
            </a:r>
            <a:r>
              <a:rPr lang="en-US" dirty="0"/>
              <a:t>Clark-Wilson model enforces the three goals of integrity by </a:t>
            </a:r>
            <a:r>
              <a:rPr lang="en-US" dirty="0" smtClean="0"/>
              <a:t>using</a:t>
            </a:r>
            <a:r>
              <a:rPr lang="en-US" dirty="0"/>
              <a:t>: well-formed transactions </a:t>
            </a:r>
            <a:r>
              <a:rPr lang="en-US" dirty="0" smtClean="0"/>
              <a:t>through </a:t>
            </a:r>
            <a:r>
              <a:rPr lang="en-US" b="1" dirty="0" smtClean="0"/>
              <a:t>access </a:t>
            </a:r>
            <a:r>
              <a:rPr lang="en-US" b="1" dirty="0"/>
              <a:t>triple </a:t>
            </a:r>
            <a:r>
              <a:rPr lang="en-US" dirty="0"/>
              <a:t>(subject, software [TP], object), </a:t>
            </a:r>
            <a:r>
              <a:rPr lang="en-US" b="1" dirty="0"/>
              <a:t>separation of duties</a:t>
            </a:r>
            <a:r>
              <a:rPr lang="en-US" dirty="0"/>
              <a:t>, and </a:t>
            </a:r>
            <a:r>
              <a:rPr lang="en-US" b="1" dirty="0"/>
              <a:t>auditing</a:t>
            </a:r>
            <a:r>
              <a:rPr lang="en-US" dirty="0"/>
              <a:t>. </a:t>
            </a:r>
          </a:p>
          <a:p>
            <a:endParaRPr lang="en-US" dirty="0"/>
          </a:p>
        </p:txBody>
      </p:sp>
    </p:spTree>
    <p:extLst>
      <p:ext uri="{BB962C8B-B14F-4D97-AF65-F5344CB8AC3E}">
        <p14:creationId xmlns:p14="http://schemas.microsoft.com/office/powerpoint/2010/main" val="429174708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149</a:t>
            </a:fld>
            <a:endParaRPr lang="en-US" dirty="0"/>
          </a:p>
        </p:txBody>
      </p:sp>
      <p:sp>
        <p:nvSpPr>
          <p:cNvPr id="3" name="Title 2"/>
          <p:cNvSpPr>
            <a:spLocks noGrp="1"/>
          </p:cNvSpPr>
          <p:nvPr>
            <p:ph type="title"/>
          </p:nvPr>
        </p:nvSpPr>
        <p:spPr/>
        <p:txBody>
          <a:bodyPr/>
          <a:lstStyle/>
          <a:p>
            <a:r>
              <a:rPr lang="en-US" dirty="0"/>
              <a:t>Security Models Recap</a:t>
            </a:r>
          </a:p>
        </p:txBody>
      </p:sp>
      <p:sp>
        <p:nvSpPr>
          <p:cNvPr id="4" name="Content Placeholder 3"/>
          <p:cNvSpPr>
            <a:spLocks noGrp="1"/>
          </p:cNvSpPr>
          <p:nvPr>
            <p:ph idx="1"/>
          </p:nvPr>
        </p:nvSpPr>
        <p:spPr/>
        <p:txBody>
          <a:bodyPr>
            <a:noAutofit/>
          </a:bodyPr>
          <a:lstStyle/>
          <a:p>
            <a:r>
              <a:rPr lang="en-US" sz="2400" b="1" dirty="0"/>
              <a:t>Bell-LaPadula model </a:t>
            </a:r>
            <a:r>
              <a:rPr lang="en-US" sz="2400" dirty="0"/>
              <a:t>-- This is the first mathematical model of a multilevel security policy that defines the concept of a secure state and necessary modes of access. It ensures that information only flows in a manner that does not violate the system policy and is confidentiality focused. </a:t>
            </a:r>
          </a:p>
          <a:p>
            <a:pPr lvl="1"/>
            <a:r>
              <a:rPr lang="en-US" sz="1800" dirty="0"/>
              <a:t>The simple security rule -- A subject cannot read data at a higher security level (no read up). </a:t>
            </a:r>
          </a:p>
          <a:p>
            <a:pPr lvl="1"/>
            <a:r>
              <a:rPr lang="en-US" sz="1800" dirty="0"/>
              <a:t>The *-property rule -- A subject cannot write to an object at a lower security level (no write down). </a:t>
            </a:r>
          </a:p>
          <a:p>
            <a:pPr lvl="1"/>
            <a:r>
              <a:rPr lang="en-US" sz="1800" dirty="0"/>
              <a:t>The strong star property rule -- A subject can perform read and write functions only to the objects at its same security level.  </a:t>
            </a:r>
          </a:p>
        </p:txBody>
      </p:sp>
    </p:spTree>
    <p:extLst>
      <p:ext uri="{BB962C8B-B14F-4D97-AF65-F5344CB8AC3E}">
        <p14:creationId xmlns:p14="http://schemas.microsoft.com/office/powerpoint/2010/main" val="7141223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15</a:t>
            </a:fld>
            <a:endParaRPr lang="en-US" dirty="0"/>
          </a:p>
        </p:txBody>
      </p:sp>
      <p:sp>
        <p:nvSpPr>
          <p:cNvPr id="5" name="Title 4"/>
          <p:cNvSpPr>
            <a:spLocks noGrp="1"/>
          </p:cNvSpPr>
          <p:nvPr>
            <p:ph type="title"/>
          </p:nvPr>
        </p:nvSpPr>
        <p:spPr/>
        <p:txBody>
          <a:bodyPr/>
          <a:lstStyle/>
          <a:p>
            <a:r>
              <a:rPr lang="en-US" dirty="0"/>
              <a:t>Today's Materials</a:t>
            </a:r>
          </a:p>
        </p:txBody>
      </p:sp>
      <p:sp>
        <p:nvSpPr>
          <p:cNvPr id="3" name="Text Placeholder 4"/>
          <p:cNvSpPr txBox="1">
            <a:spLocks/>
          </p:cNvSpPr>
          <p:nvPr/>
        </p:nvSpPr>
        <p:spPr bwMode="auto">
          <a:xfrm>
            <a:off x="380999" y="2614613"/>
            <a:ext cx="4419601" cy="15001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marL="274320" indent="0" algn="l" rtl="0" eaLnBrk="1" fontAlgn="base" hangingPunct="1">
              <a:lnSpc>
                <a:spcPct val="80000"/>
              </a:lnSpc>
              <a:spcBef>
                <a:spcPct val="20000"/>
              </a:spcBef>
              <a:spcAft>
                <a:spcPct val="0"/>
              </a:spcAft>
              <a:buFont typeface="Wingdings" pitchFamily="2" charset="2"/>
              <a:buNone/>
              <a:defRPr sz="2800" b="0" kern="1200" baseline="0">
                <a:solidFill>
                  <a:schemeClr val="bg1"/>
                </a:solidFill>
                <a:latin typeface="Arial" pitchFamily="34" charset="0"/>
                <a:ea typeface="+mn-ea"/>
                <a:cs typeface="Arial" pitchFamily="34" charset="0"/>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Calibri"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chemeClr val="tx1"/>
                </a:solidFill>
              </a:rPr>
              <a:t>Harris, Shon (2012-11-08). </a:t>
            </a:r>
          </a:p>
          <a:p>
            <a:r>
              <a:rPr lang="en-US" sz="2400" dirty="0" smtClean="0">
                <a:solidFill>
                  <a:schemeClr val="tx1"/>
                </a:solidFill>
              </a:rPr>
              <a:t>CISSP All-in-One Exam Guide, 6th Edition. </a:t>
            </a:r>
          </a:p>
          <a:p>
            <a:r>
              <a:rPr lang="en-US" sz="2400" dirty="0" smtClean="0">
                <a:solidFill>
                  <a:schemeClr val="tx1"/>
                </a:solidFill>
              </a:rPr>
              <a:t>McGraw-Hill Education. </a:t>
            </a:r>
            <a:endParaRPr lang="en-US" sz="2400" dirty="0">
              <a:solidFill>
                <a:schemeClr val="tx1"/>
              </a:solidFill>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2350435"/>
            <a:ext cx="2958625" cy="3745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455587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150</a:t>
            </a:fld>
            <a:endParaRPr lang="en-US" dirty="0"/>
          </a:p>
        </p:txBody>
      </p:sp>
      <p:sp>
        <p:nvSpPr>
          <p:cNvPr id="3" name="Title 2"/>
          <p:cNvSpPr>
            <a:spLocks noGrp="1"/>
          </p:cNvSpPr>
          <p:nvPr>
            <p:ph type="title"/>
          </p:nvPr>
        </p:nvSpPr>
        <p:spPr/>
        <p:txBody>
          <a:bodyPr/>
          <a:lstStyle/>
          <a:p>
            <a:r>
              <a:rPr lang="en-US" smtClean="0"/>
              <a:t>Security Models Recap</a:t>
            </a:r>
            <a:endParaRPr lang="en-US" dirty="0"/>
          </a:p>
        </p:txBody>
      </p:sp>
      <p:sp>
        <p:nvSpPr>
          <p:cNvPr id="4" name="Content Placeholder 3"/>
          <p:cNvSpPr>
            <a:spLocks noGrp="1"/>
          </p:cNvSpPr>
          <p:nvPr>
            <p:ph idx="1"/>
          </p:nvPr>
        </p:nvSpPr>
        <p:spPr/>
        <p:txBody>
          <a:bodyPr>
            <a:normAutofit/>
          </a:bodyPr>
          <a:lstStyle/>
          <a:p>
            <a:r>
              <a:rPr lang="en-US" sz="2400" b="1" dirty="0" err="1" smtClean="0"/>
              <a:t>Biba</a:t>
            </a:r>
            <a:r>
              <a:rPr lang="en-US" sz="2400" b="1" dirty="0" smtClean="0"/>
              <a:t> model </a:t>
            </a:r>
            <a:r>
              <a:rPr lang="en-US" sz="2400" dirty="0" smtClean="0"/>
              <a:t>-- A formal state transition model that describes a set of access control rules designed to ensure data integrity. </a:t>
            </a:r>
          </a:p>
          <a:p>
            <a:pPr lvl="1"/>
            <a:r>
              <a:rPr lang="en-US" sz="2000" dirty="0" smtClean="0"/>
              <a:t>The simple integrity axiom -- A subject cannot read data at a lower integrity level (no read down). </a:t>
            </a:r>
          </a:p>
          <a:p>
            <a:pPr lvl="1"/>
            <a:r>
              <a:rPr lang="en-US" sz="2000" dirty="0" smtClean="0"/>
              <a:t>The *-integrity axiom -- A subject cannot modify an object in a higher integrity level (no write up). </a:t>
            </a:r>
          </a:p>
          <a:p>
            <a:r>
              <a:rPr lang="en-US" sz="2400" b="1" dirty="0" smtClean="0"/>
              <a:t>Clark-Wilson model </a:t>
            </a:r>
            <a:r>
              <a:rPr lang="en-US" sz="2400" dirty="0" smtClean="0"/>
              <a:t>-- This integrity model is implemented to protect the integrity of data and to ensure that properly formatted transactions take place. It addresses all three goals of integrity: </a:t>
            </a:r>
          </a:p>
          <a:p>
            <a:pPr lvl="1"/>
            <a:r>
              <a:rPr lang="en-US" sz="2000" dirty="0" smtClean="0"/>
              <a:t>Subjects can access objects only through authorized programs (access triple). </a:t>
            </a:r>
          </a:p>
          <a:p>
            <a:pPr lvl="1"/>
            <a:r>
              <a:rPr lang="en-US" sz="2000" dirty="0" smtClean="0"/>
              <a:t>Separation of duties is enforced. </a:t>
            </a:r>
          </a:p>
          <a:p>
            <a:pPr lvl="1"/>
            <a:r>
              <a:rPr lang="en-US" sz="2000" dirty="0" smtClean="0"/>
              <a:t>Auditing is required. </a:t>
            </a:r>
          </a:p>
        </p:txBody>
      </p:sp>
    </p:spTree>
    <p:extLst>
      <p:ext uri="{BB962C8B-B14F-4D97-AF65-F5344CB8AC3E}">
        <p14:creationId xmlns:p14="http://schemas.microsoft.com/office/powerpoint/2010/main" val="266625536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151</a:t>
            </a:fld>
            <a:endParaRPr lang="en-US" dirty="0"/>
          </a:p>
        </p:txBody>
      </p:sp>
      <p:sp>
        <p:nvSpPr>
          <p:cNvPr id="3" name="Title 2"/>
          <p:cNvSpPr>
            <a:spLocks noGrp="1"/>
          </p:cNvSpPr>
          <p:nvPr>
            <p:ph type="title"/>
          </p:nvPr>
        </p:nvSpPr>
        <p:spPr/>
        <p:txBody>
          <a:bodyPr/>
          <a:lstStyle/>
          <a:p>
            <a:r>
              <a:rPr lang="en-US" dirty="0" smtClean="0"/>
              <a:t>Additional Security Models</a:t>
            </a:r>
            <a:endParaRPr lang="en-US" dirty="0"/>
          </a:p>
        </p:txBody>
      </p:sp>
      <p:sp>
        <p:nvSpPr>
          <p:cNvPr id="4" name="Content Placeholder 3"/>
          <p:cNvSpPr>
            <a:spLocks noGrp="1"/>
          </p:cNvSpPr>
          <p:nvPr>
            <p:ph idx="1"/>
          </p:nvPr>
        </p:nvSpPr>
        <p:spPr/>
        <p:txBody>
          <a:bodyPr>
            <a:noAutofit/>
          </a:bodyPr>
          <a:lstStyle/>
          <a:p>
            <a:r>
              <a:rPr lang="en-US" sz="2000" b="1" dirty="0" smtClean="0"/>
              <a:t>Information </a:t>
            </a:r>
            <a:r>
              <a:rPr lang="en-US" sz="2000" b="1" dirty="0"/>
              <a:t>flow model </a:t>
            </a:r>
            <a:r>
              <a:rPr lang="en-US" sz="2000" dirty="0"/>
              <a:t>-- This is a model in which information is restricted in its flow to only go to and from entities in a way that does not negate or violate the security policy. </a:t>
            </a:r>
          </a:p>
          <a:p>
            <a:r>
              <a:rPr lang="en-US" sz="2000" b="1" dirty="0"/>
              <a:t>Noninterference model </a:t>
            </a:r>
            <a:r>
              <a:rPr lang="en-US" sz="2000" dirty="0"/>
              <a:t>-- This formal multilevel security model states that commands and activities performed at one security level should not be seen by, or affect, subjects or objects at a different security level. </a:t>
            </a:r>
          </a:p>
          <a:p>
            <a:r>
              <a:rPr lang="en-US" sz="2000" b="1" dirty="0"/>
              <a:t>Brewer and Nash model </a:t>
            </a:r>
            <a:r>
              <a:rPr lang="en-US" sz="2000" dirty="0"/>
              <a:t>-- This model allows for dynamically changing access controls that protect against conflicts of interest. Also known as the Chinese Wall model. </a:t>
            </a:r>
          </a:p>
          <a:p>
            <a:r>
              <a:rPr lang="en-US" sz="2000" b="1" dirty="0"/>
              <a:t>Graham-Denning model </a:t>
            </a:r>
            <a:r>
              <a:rPr lang="en-US" sz="2000" dirty="0"/>
              <a:t>-- This model shows how subjects and objects should be created and deleted. It also addresses how to assign specific access rights. </a:t>
            </a:r>
          </a:p>
          <a:p>
            <a:r>
              <a:rPr lang="en-US" sz="2000" b="1" dirty="0"/>
              <a:t>Harrison-</a:t>
            </a:r>
            <a:r>
              <a:rPr lang="en-US" sz="2000" b="1" dirty="0" err="1"/>
              <a:t>Ruzzo</a:t>
            </a:r>
            <a:r>
              <a:rPr lang="en-US" sz="2000" b="1" dirty="0"/>
              <a:t>-Ullman model </a:t>
            </a:r>
            <a:r>
              <a:rPr lang="en-US" sz="2000" dirty="0"/>
              <a:t>-- This model shows how a finite set of procedures can be available to edit the access rights of a subject.</a:t>
            </a:r>
          </a:p>
          <a:p>
            <a:endParaRPr lang="en-US" sz="2000" dirty="0"/>
          </a:p>
        </p:txBody>
      </p:sp>
    </p:spTree>
    <p:extLst>
      <p:ext uri="{BB962C8B-B14F-4D97-AF65-F5344CB8AC3E}">
        <p14:creationId xmlns:p14="http://schemas.microsoft.com/office/powerpoint/2010/main" val="160234896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Modes</a:t>
            </a: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4"/>
          </p:nvPr>
        </p:nvSpPr>
        <p:spPr/>
        <p:txBody>
          <a:bodyPr/>
          <a:lstStyle/>
          <a:p>
            <a:fld id="{FB124A42-3BFC-4002-A422-5D3896DD5E41}" type="slidenum">
              <a:rPr lang="en-US" smtClean="0"/>
              <a:pPr/>
              <a:t>152</a:t>
            </a:fld>
            <a:endParaRPr lang="en-US" dirty="0"/>
          </a:p>
        </p:txBody>
      </p:sp>
    </p:spTree>
    <p:extLst>
      <p:ext uri="{BB962C8B-B14F-4D97-AF65-F5344CB8AC3E}">
        <p14:creationId xmlns:p14="http://schemas.microsoft.com/office/powerpoint/2010/main" val="244844454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B124A42-3BFC-4002-A422-5D3896DD5E41}" type="slidenum">
              <a:rPr lang="en-US" smtClean="0"/>
              <a:pPr/>
              <a:t>153</a:t>
            </a:fld>
            <a:endParaRPr lang="en-US" dirty="0"/>
          </a:p>
        </p:txBody>
      </p:sp>
      <p:sp>
        <p:nvSpPr>
          <p:cNvPr id="5" name="Title 4"/>
          <p:cNvSpPr>
            <a:spLocks noGrp="1"/>
          </p:cNvSpPr>
          <p:nvPr>
            <p:ph type="title"/>
          </p:nvPr>
        </p:nvSpPr>
        <p:spPr/>
        <p:txBody>
          <a:bodyPr/>
          <a:lstStyle/>
          <a:p>
            <a:r>
              <a:rPr lang="en-US" dirty="0"/>
              <a:t>Dedicated Security Mode</a:t>
            </a:r>
          </a:p>
        </p:txBody>
      </p:sp>
      <p:sp>
        <p:nvSpPr>
          <p:cNvPr id="6" name="Content Placeholder 5"/>
          <p:cNvSpPr>
            <a:spLocks noGrp="1"/>
          </p:cNvSpPr>
          <p:nvPr>
            <p:ph idx="1"/>
          </p:nvPr>
        </p:nvSpPr>
        <p:spPr/>
        <p:txBody>
          <a:bodyPr/>
          <a:lstStyle/>
          <a:p>
            <a:r>
              <a:rPr lang="en-US" dirty="0"/>
              <a:t>All users must have … </a:t>
            </a:r>
          </a:p>
          <a:p>
            <a:pPr lvl="1"/>
            <a:r>
              <a:rPr lang="en-US" dirty="0"/>
              <a:t>Proper clearance for all information on the system </a:t>
            </a:r>
          </a:p>
          <a:p>
            <a:pPr lvl="1"/>
            <a:r>
              <a:rPr lang="en-US" dirty="0"/>
              <a:t>Formal access approval for all information on the system </a:t>
            </a:r>
          </a:p>
          <a:p>
            <a:pPr lvl="1"/>
            <a:r>
              <a:rPr lang="en-US" dirty="0"/>
              <a:t>A signed NDA for all information on the system </a:t>
            </a:r>
          </a:p>
          <a:p>
            <a:pPr lvl="1"/>
            <a:r>
              <a:rPr lang="en-US" dirty="0"/>
              <a:t>A valid need-to-know for all information on the system </a:t>
            </a:r>
          </a:p>
          <a:p>
            <a:pPr lvl="1"/>
            <a:r>
              <a:rPr lang="en-US" dirty="0"/>
              <a:t>All users can access all data. </a:t>
            </a:r>
          </a:p>
          <a:p>
            <a:endParaRPr lang="en-US" dirty="0"/>
          </a:p>
        </p:txBody>
      </p:sp>
    </p:spTree>
    <p:extLst>
      <p:ext uri="{BB962C8B-B14F-4D97-AF65-F5344CB8AC3E}">
        <p14:creationId xmlns:p14="http://schemas.microsoft.com/office/powerpoint/2010/main" val="255785015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154</a:t>
            </a:fld>
            <a:endParaRPr lang="en-US" dirty="0"/>
          </a:p>
        </p:txBody>
      </p:sp>
      <p:sp>
        <p:nvSpPr>
          <p:cNvPr id="3" name="Title 2"/>
          <p:cNvSpPr>
            <a:spLocks noGrp="1"/>
          </p:cNvSpPr>
          <p:nvPr>
            <p:ph type="title"/>
          </p:nvPr>
        </p:nvSpPr>
        <p:spPr/>
        <p:txBody>
          <a:bodyPr/>
          <a:lstStyle/>
          <a:p>
            <a:r>
              <a:rPr lang="en-US" dirty="0"/>
              <a:t>System High-Security Mode</a:t>
            </a:r>
          </a:p>
        </p:txBody>
      </p:sp>
      <p:sp>
        <p:nvSpPr>
          <p:cNvPr id="4" name="Content Placeholder 3"/>
          <p:cNvSpPr>
            <a:spLocks noGrp="1"/>
          </p:cNvSpPr>
          <p:nvPr>
            <p:ph idx="1"/>
          </p:nvPr>
        </p:nvSpPr>
        <p:spPr/>
        <p:txBody>
          <a:bodyPr/>
          <a:lstStyle/>
          <a:p>
            <a:r>
              <a:rPr lang="en-US" dirty="0"/>
              <a:t>All users must have … </a:t>
            </a:r>
          </a:p>
          <a:p>
            <a:pPr lvl="1"/>
            <a:r>
              <a:rPr lang="en-US" dirty="0"/>
              <a:t>Proper clearance for all information on the system </a:t>
            </a:r>
          </a:p>
          <a:p>
            <a:pPr lvl="1"/>
            <a:r>
              <a:rPr lang="en-US" dirty="0"/>
              <a:t>Formal access approval for all information on the system </a:t>
            </a:r>
          </a:p>
          <a:p>
            <a:pPr lvl="1"/>
            <a:r>
              <a:rPr lang="en-US" dirty="0"/>
              <a:t>A signed NDA for all information on the system </a:t>
            </a:r>
          </a:p>
          <a:p>
            <a:pPr lvl="1"/>
            <a:r>
              <a:rPr lang="en-US" dirty="0"/>
              <a:t>A valid need-to-know for some information on the system </a:t>
            </a:r>
          </a:p>
          <a:p>
            <a:pPr lvl="1"/>
            <a:r>
              <a:rPr lang="en-US" dirty="0"/>
              <a:t>All users can access some data, based on their need-to-know. </a:t>
            </a:r>
          </a:p>
          <a:p>
            <a:endParaRPr lang="en-US" dirty="0"/>
          </a:p>
        </p:txBody>
      </p:sp>
    </p:spTree>
    <p:extLst>
      <p:ext uri="{BB962C8B-B14F-4D97-AF65-F5344CB8AC3E}">
        <p14:creationId xmlns:p14="http://schemas.microsoft.com/office/powerpoint/2010/main" val="106147254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155</a:t>
            </a:fld>
            <a:endParaRPr lang="en-US" dirty="0"/>
          </a:p>
        </p:txBody>
      </p:sp>
      <p:sp>
        <p:nvSpPr>
          <p:cNvPr id="3" name="Title 2"/>
          <p:cNvSpPr>
            <a:spLocks noGrp="1"/>
          </p:cNvSpPr>
          <p:nvPr>
            <p:ph type="title"/>
          </p:nvPr>
        </p:nvSpPr>
        <p:spPr/>
        <p:txBody>
          <a:bodyPr/>
          <a:lstStyle/>
          <a:p>
            <a:r>
              <a:rPr lang="en-US" dirty="0"/>
              <a:t>Compartmented Security Mode</a:t>
            </a:r>
          </a:p>
        </p:txBody>
      </p:sp>
      <p:sp>
        <p:nvSpPr>
          <p:cNvPr id="4" name="Content Placeholder 3"/>
          <p:cNvSpPr>
            <a:spLocks noGrp="1"/>
          </p:cNvSpPr>
          <p:nvPr>
            <p:ph idx="1"/>
          </p:nvPr>
        </p:nvSpPr>
        <p:spPr/>
        <p:txBody>
          <a:bodyPr>
            <a:normAutofit/>
          </a:bodyPr>
          <a:lstStyle/>
          <a:p>
            <a:r>
              <a:rPr lang="en-US" dirty="0"/>
              <a:t>All users must have … </a:t>
            </a:r>
          </a:p>
          <a:p>
            <a:pPr lvl="1"/>
            <a:r>
              <a:rPr lang="en-US" dirty="0"/>
              <a:t>Proper clearance for the highest level of data classification on the system </a:t>
            </a:r>
          </a:p>
          <a:p>
            <a:pPr lvl="1"/>
            <a:r>
              <a:rPr lang="en-US" dirty="0"/>
              <a:t>Formal access approval for some information on the system </a:t>
            </a:r>
          </a:p>
          <a:p>
            <a:pPr lvl="1"/>
            <a:r>
              <a:rPr lang="en-US" dirty="0"/>
              <a:t>A signed NDA for all information they will access on the system </a:t>
            </a:r>
          </a:p>
          <a:p>
            <a:pPr lvl="1"/>
            <a:r>
              <a:rPr lang="en-US" dirty="0"/>
              <a:t>A valid need-to-know for some of the information on the system </a:t>
            </a:r>
          </a:p>
          <a:p>
            <a:pPr lvl="1"/>
            <a:r>
              <a:rPr lang="en-US" dirty="0"/>
              <a:t>All users can access some data, based on their need-to-know and formal access approval.</a:t>
            </a:r>
          </a:p>
          <a:p>
            <a:endParaRPr lang="en-US" dirty="0"/>
          </a:p>
        </p:txBody>
      </p:sp>
    </p:spTree>
    <p:extLst>
      <p:ext uri="{BB962C8B-B14F-4D97-AF65-F5344CB8AC3E}">
        <p14:creationId xmlns:p14="http://schemas.microsoft.com/office/powerpoint/2010/main" val="182269776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156</a:t>
            </a:fld>
            <a:endParaRPr lang="en-US" dirty="0"/>
          </a:p>
        </p:txBody>
      </p:sp>
      <p:sp>
        <p:nvSpPr>
          <p:cNvPr id="3" name="Title 2"/>
          <p:cNvSpPr>
            <a:spLocks noGrp="1"/>
          </p:cNvSpPr>
          <p:nvPr>
            <p:ph type="title"/>
          </p:nvPr>
        </p:nvSpPr>
        <p:spPr/>
        <p:txBody>
          <a:bodyPr/>
          <a:lstStyle/>
          <a:p>
            <a:r>
              <a:rPr lang="en-US" dirty="0"/>
              <a:t>Multilevel Security Mode</a:t>
            </a:r>
          </a:p>
        </p:txBody>
      </p:sp>
      <p:sp>
        <p:nvSpPr>
          <p:cNvPr id="4" name="Content Placeholder 3"/>
          <p:cNvSpPr>
            <a:spLocks noGrp="1"/>
          </p:cNvSpPr>
          <p:nvPr>
            <p:ph idx="1"/>
          </p:nvPr>
        </p:nvSpPr>
        <p:spPr/>
        <p:txBody>
          <a:bodyPr>
            <a:normAutofit/>
          </a:bodyPr>
          <a:lstStyle/>
          <a:p>
            <a:r>
              <a:rPr lang="en-US" dirty="0"/>
              <a:t>All users must have … </a:t>
            </a:r>
          </a:p>
          <a:p>
            <a:pPr lvl="1"/>
            <a:r>
              <a:rPr lang="en-US" dirty="0"/>
              <a:t>Proper clearance for some of the information on the system </a:t>
            </a:r>
          </a:p>
          <a:p>
            <a:pPr lvl="1"/>
            <a:r>
              <a:rPr lang="en-US" dirty="0"/>
              <a:t>Formal access approval for some of the information on the system </a:t>
            </a:r>
          </a:p>
          <a:p>
            <a:pPr lvl="1"/>
            <a:r>
              <a:rPr lang="en-US" dirty="0"/>
              <a:t>A signed NDA for all information on the system </a:t>
            </a:r>
          </a:p>
          <a:p>
            <a:pPr lvl="1"/>
            <a:r>
              <a:rPr lang="en-US" dirty="0"/>
              <a:t>A valid need-to-know for some of the information on the system </a:t>
            </a:r>
          </a:p>
          <a:p>
            <a:pPr lvl="1"/>
            <a:r>
              <a:rPr lang="en-US" dirty="0"/>
              <a:t>All users can access some data, based on their need-to-know, clearance, and formal access approval.</a:t>
            </a:r>
          </a:p>
        </p:txBody>
      </p:sp>
    </p:spTree>
    <p:extLst>
      <p:ext uri="{BB962C8B-B14F-4D97-AF65-F5344CB8AC3E}">
        <p14:creationId xmlns:p14="http://schemas.microsoft.com/office/powerpoint/2010/main" val="28012925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157</a:t>
            </a:fld>
            <a:endParaRPr lang="en-US" dirty="0"/>
          </a:p>
        </p:txBody>
      </p:sp>
      <p:sp>
        <p:nvSpPr>
          <p:cNvPr id="3" name="Title 2"/>
          <p:cNvSpPr>
            <a:spLocks noGrp="1"/>
          </p:cNvSpPr>
          <p:nvPr>
            <p:ph type="title"/>
          </p:nvPr>
        </p:nvSpPr>
        <p:spPr/>
        <p:txBody>
          <a:bodyPr/>
          <a:lstStyle/>
          <a:p>
            <a:r>
              <a:rPr lang="en-US" dirty="0"/>
              <a:t>Security </a:t>
            </a:r>
            <a:r>
              <a:rPr lang="en-US" dirty="0" smtClean="0"/>
              <a:t>Modes</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80" y="1828800"/>
            <a:ext cx="9144000" cy="4199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871566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Concepts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B124A42-3BFC-4002-A422-5D3896DD5E41}" type="slidenum">
              <a:rPr lang="en-US" smtClean="0"/>
              <a:pPr/>
              <a:t>158</a:t>
            </a:fld>
            <a:endParaRPr lang="en-US" dirty="0"/>
          </a:p>
        </p:txBody>
      </p:sp>
    </p:spTree>
    <p:extLst>
      <p:ext uri="{BB962C8B-B14F-4D97-AF65-F5344CB8AC3E}">
        <p14:creationId xmlns:p14="http://schemas.microsoft.com/office/powerpoint/2010/main" val="133347219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159</a:t>
            </a:fld>
            <a:endParaRPr lang="en-US" dirty="0"/>
          </a:p>
        </p:txBody>
      </p:sp>
      <p:sp>
        <p:nvSpPr>
          <p:cNvPr id="3" name="Title 2"/>
          <p:cNvSpPr>
            <a:spLocks noGrp="1"/>
          </p:cNvSpPr>
          <p:nvPr>
            <p:ph type="title"/>
          </p:nvPr>
        </p:nvSpPr>
        <p:spPr/>
        <p:txBody>
          <a:bodyPr/>
          <a:lstStyle/>
          <a:p>
            <a:r>
              <a:rPr lang="en-US" dirty="0"/>
              <a:t>Common Criteria</a:t>
            </a: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10679"/>
            <a:ext cx="7086600" cy="6258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92881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p:txBody>
          <a:bodyPr/>
          <a:lstStyle/>
          <a:p>
            <a:r>
              <a:rPr lang="en-US" dirty="0"/>
              <a:t>CHAPTER 4 </a:t>
            </a:r>
            <a:r>
              <a:rPr lang="en-US" dirty="0" smtClean="0"/>
              <a:t>Security Architecture </a:t>
            </a:r>
            <a:r>
              <a:rPr lang="en-US" dirty="0"/>
              <a:t>and </a:t>
            </a:r>
            <a:r>
              <a:rPr lang="en-US" dirty="0" smtClean="0"/>
              <a:t>Design</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693550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160</a:t>
            </a:fld>
            <a:endParaRPr lang="en-US" dirty="0"/>
          </a:p>
        </p:txBody>
      </p:sp>
      <p:sp>
        <p:nvSpPr>
          <p:cNvPr id="4" name="Title 3"/>
          <p:cNvSpPr>
            <a:spLocks noGrp="1"/>
          </p:cNvSpPr>
          <p:nvPr>
            <p:ph type="title"/>
          </p:nvPr>
        </p:nvSpPr>
        <p:spPr/>
        <p:txBody>
          <a:bodyPr/>
          <a:lstStyle/>
          <a:p>
            <a:r>
              <a:rPr lang="en-US" dirty="0"/>
              <a:t>Certification vs. Accreditation</a:t>
            </a:r>
          </a:p>
        </p:txBody>
      </p:sp>
      <p:sp>
        <p:nvSpPr>
          <p:cNvPr id="5" name="Content Placeholder 4"/>
          <p:cNvSpPr>
            <a:spLocks noGrp="1"/>
          </p:cNvSpPr>
          <p:nvPr>
            <p:ph idx="1"/>
          </p:nvPr>
        </p:nvSpPr>
        <p:spPr/>
        <p:txBody>
          <a:bodyPr/>
          <a:lstStyle/>
          <a:p>
            <a:r>
              <a:rPr lang="en-US" b="1" dirty="0"/>
              <a:t>Certification</a:t>
            </a:r>
            <a:r>
              <a:rPr lang="en-US" dirty="0"/>
              <a:t> is the </a:t>
            </a:r>
            <a:r>
              <a:rPr lang="en-US" i="1" dirty="0"/>
              <a:t>comprehensive technical evaluation </a:t>
            </a:r>
            <a:r>
              <a:rPr lang="en-US" dirty="0"/>
              <a:t>of the security components and their compliance for the purpose of accreditation. </a:t>
            </a:r>
            <a:endParaRPr lang="en-US" dirty="0" smtClean="0"/>
          </a:p>
          <a:p>
            <a:r>
              <a:rPr lang="en-US" b="1" dirty="0" smtClean="0"/>
              <a:t>Accreditation</a:t>
            </a:r>
            <a:r>
              <a:rPr lang="en-US" dirty="0" smtClean="0"/>
              <a:t> </a:t>
            </a:r>
            <a:r>
              <a:rPr lang="en-US" dirty="0"/>
              <a:t>is the </a:t>
            </a:r>
            <a:r>
              <a:rPr lang="en-US" i="1" dirty="0"/>
              <a:t>formal acceptance </a:t>
            </a:r>
            <a:r>
              <a:rPr lang="en-US" dirty="0"/>
              <a:t>of the adequacy of a system’s overall security and functionality by management.</a:t>
            </a:r>
          </a:p>
          <a:p>
            <a:endParaRPr lang="en-US" dirty="0"/>
          </a:p>
        </p:txBody>
      </p:sp>
    </p:spTree>
    <p:extLst>
      <p:ext uri="{BB962C8B-B14F-4D97-AF65-F5344CB8AC3E}">
        <p14:creationId xmlns:p14="http://schemas.microsoft.com/office/powerpoint/2010/main" val="30542245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161</a:t>
            </a:fld>
            <a:endParaRPr lang="en-US" dirty="0"/>
          </a:p>
        </p:txBody>
      </p:sp>
      <p:sp>
        <p:nvSpPr>
          <p:cNvPr id="3" name="Title 2"/>
          <p:cNvSpPr>
            <a:spLocks noGrp="1"/>
          </p:cNvSpPr>
          <p:nvPr>
            <p:ph type="title"/>
          </p:nvPr>
        </p:nvSpPr>
        <p:spPr/>
        <p:txBody>
          <a:bodyPr/>
          <a:lstStyle/>
          <a:p>
            <a:r>
              <a:rPr lang="en-US" dirty="0"/>
              <a:t>Additional Key Terms</a:t>
            </a:r>
          </a:p>
        </p:txBody>
      </p:sp>
      <p:sp>
        <p:nvSpPr>
          <p:cNvPr id="4" name="Content Placeholder 3"/>
          <p:cNvSpPr>
            <a:spLocks noGrp="1"/>
          </p:cNvSpPr>
          <p:nvPr>
            <p:ph idx="1"/>
          </p:nvPr>
        </p:nvSpPr>
        <p:spPr/>
        <p:txBody>
          <a:bodyPr>
            <a:noAutofit/>
          </a:bodyPr>
          <a:lstStyle/>
          <a:p>
            <a:r>
              <a:rPr lang="en-US" sz="2000" b="1" dirty="0"/>
              <a:t>Assurance evaluation criteria </a:t>
            </a:r>
            <a:r>
              <a:rPr lang="en-US" sz="2000" dirty="0"/>
              <a:t>-- “Checklist” and process of examining the security-relevant parts of a system (TCB, reference monitor, security kernel) and assigning the system an assurance rating. </a:t>
            </a:r>
          </a:p>
          <a:p>
            <a:r>
              <a:rPr lang="en-US" sz="2000" b="1" dirty="0"/>
              <a:t>Trusted Computer System Evaluation Criteria (TCSEC) (aka Orange Book) </a:t>
            </a:r>
            <a:r>
              <a:rPr lang="en-US" sz="2000" dirty="0"/>
              <a:t>-- U.S. </a:t>
            </a:r>
            <a:r>
              <a:rPr lang="en-US" sz="2000" dirty="0" err="1"/>
              <a:t>DoD</a:t>
            </a:r>
            <a:r>
              <a:rPr lang="en-US" sz="2000" dirty="0"/>
              <a:t> standard used to assess the effectiveness of the security controls built into a system. Replaced by the Common Criteria. </a:t>
            </a:r>
          </a:p>
          <a:p>
            <a:r>
              <a:rPr lang="en-US" sz="2000" b="1" dirty="0"/>
              <a:t>Information Technology Security Evaluation Criteria (ITSEC) </a:t>
            </a:r>
            <a:r>
              <a:rPr lang="en-US" sz="2000" dirty="0"/>
              <a:t>-- European standard used to assess the effectiveness of the security controls built into a system. </a:t>
            </a:r>
          </a:p>
          <a:p>
            <a:r>
              <a:rPr lang="en-US" sz="2000" b="1" dirty="0"/>
              <a:t>Common Criteria </a:t>
            </a:r>
            <a:r>
              <a:rPr lang="en-US" sz="2000" dirty="0"/>
              <a:t>-- International standard used to assess the effectiveness of the security controls built into a system from functional and assurance perspectives. </a:t>
            </a:r>
          </a:p>
          <a:p>
            <a:r>
              <a:rPr lang="en-US" sz="2000" b="1" dirty="0"/>
              <a:t>Certification</a:t>
            </a:r>
            <a:r>
              <a:rPr lang="en-US" sz="2000" dirty="0"/>
              <a:t> -- Technical evaluation of the security components and their compliance to a predefined </a:t>
            </a:r>
            <a:r>
              <a:rPr lang="en-US" sz="2000" dirty="0" smtClean="0"/>
              <a:t>security </a:t>
            </a:r>
            <a:r>
              <a:rPr lang="en-US" sz="2000" dirty="0"/>
              <a:t>policy for the purpose of accreditation. </a:t>
            </a:r>
          </a:p>
          <a:p>
            <a:r>
              <a:rPr lang="en-US" sz="2000" b="1" dirty="0"/>
              <a:t>Accreditation</a:t>
            </a:r>
            <a:r>
              <a:rPr lang="en-US" sz="2000" dirty="0"/>
              <a:t> -- Formal acceptance of the adequacy of a system’s overall security by management. </a:t>
            </a:r>
          </a:p>
        </p:txBody>
      </p:sp>
    </p:spTree>
    <p:extLst>
      <p:ext uri="{BB962C8B-B14F-4D97-AF65-F5344CB8AC3E}">
        <p14:creationId xmlns:p14="http://schemas.microsoft.com/office/powerpoint/2010/main" val="281826132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162</a:t>
            </a:fld>
            <a:endParaRPr lang="en-US" dirty="0"/>
          </a:p>
        </p:txBody>
      </p:sp>
      <p:sp>
        <p:nvSpPr>
          <p:cNvPr id="3" name="Title 2"/>
          <p:cNvSpPr>
            <a:spLocks noGrp="1"/>
          </p:cNvSpPr>
          <p:nvPr>
            <p:ph type="title"/>
          </p:nvPr>
        </p:nvSpPr>
        <p:spPr/>
        <p:txBody>
          <a:bodyPr/>
          <a:lstStyle/>
          <a:p>
            <a:r>
              <a:rPr lang="en-US" dirty="0"/>
              <a:t>Additional Key Terms</a:t>
            </a:r>
          </a:p>
        </p:txBody>
      </p:sp>
      <p:sp>
        <p:nvSpPr>
          <p:cNvPr id="4" name="Content Placeholder 3"/>
          <p:cNvSpPr>
            <a:spLocks noGrp="1"/>
          </p:cNvSpPr>
          <p:nvPr>
            <p:ph idx="1"/>
          </p:nvPr>
        </p:nvSpPr>
        <p:spPr/>
        <p:txBody>
          <a:bodyPr>
            <a:noAutofit/>
          </a:bodyPr>
          <a:lstStyle/>
          <a:p>
            <a:r>
              <a:rPr lang="en-US" sz="2000" b="1" dirty="0" smtClean="0"/>
              <a:t>Open </a:t>
            </a:r>
            <a:r>
              <a:rPr lang="en-US" sz="2000" b="1" dirty="0"/>
              <a:t>system </a:t>
            </a:r>
            <a:r>
              <a:rPr lang="en-US" sz="2000" dirty="0"/>
              <a:t>-- Designs are built upon accepted standards to allow for interoperability. </a:t>
            </a:r>
          </a:p>
          <a:p>
            <a:r>
              <a:rPr lang="en-US" sz="2000" b="1" dirty="0"/>
              <a:t>Closed system </a:t>
            </a:r>
            <a:r>
              <a:rPr lang="en-US" sz="2000" dirty="0"/>
              <a:t>-- Designs are built upon proprietary procedures, which inhibit interoperability capabilities. </a:t>
            </a:r>
          </a:p>
          <a:p>
            <a:r>
              <a:rPr lang="en-US" sz="2000" b="1" dirty="0"/>
              <a:t>Maintenance hooks </a:t>
            </a:r>
            <a:r>
              <a:rPr lang="en-US" sz="2000" dirty="0"/>
              <a:t>-- Code within software that provides a back door entry capability. </a:t>
            </a:r>
          </a:p>
          <a:p>
            <a:r>
              <a:rPr lang="en-US" sz="2000" b="1" dirty="0"/>
              <a:t>Time-of-check/ time-of-use (TOC/ TOU) attack </a:t>
            </a:r>
            <a:r>
              <a:rPr lang="en-US" sz="2000" dirty="0"/>
              <a:t>-- Attacker manipulates the “condition check” step and the “use” step within software to allow for unauthorized activity. </a:t>
            </a:r>
          </a:p>
          <a:p>
            <a:r>
              <a:rPr lang="en-US" sz="2000" b="1" dirty="0"/>
              <a:t>Race condition </a:t>
            </a:r>
            <a:r>
              <a:rPr lang="en-US" sz="2000" dirty="0"/>
              <a:t>-- Two or more processes attempt to carry out their activity on one resource at the same time. Unexpected behavior can result if the sequence of execution does not take place in the proper order.</a:t>
            </a:r>
          </a:p>
          <a:p>
            <a:endParaRPr lang="en-US" sz="2000" dirty="0"/>
          </a:p>
        </p:txBody>
      </p:sp>
    </p:spTree>
    <p:extLst>
      <p:ext uri="{BB962C8B-B14F-4D97-AF65-F5344CB8AC3E}">
        <p14:creationId xmlns:p14="http://schemas.microsoft.com/office/powerpoint/2010/main" val="355788029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Final Thoughts</a:t>
            </a:r>
            <a:endParaRPr lang="en-US" dirty="0"/>
          </a:p>
        </p:txBody>
      </p:sp>
      <p:sp>
        <p:nvSpPr>
          <p:cNvPr id="5" name="Subtitle 4"/>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8382000" y="6559550"/>
            <a:ext cx="762000" cy="263525"/>
          </a:xfrm>
        </p:spPr>
        <p:txBody>
          <a:bodyPr/>
          <a:lstStyle/>
          <a:p>
            <a:fld id="{FB124A42-3BFC-4002-A422-5D3896DD5E41}" type="slidenum">
              <a:rPr lang="en-US" smtClean="0"/>
              <a:pPr/>
              <a:t>163</a:t>
            </a:fld>
            <a:endParaRPr lang="en-US" dirty="0"/>
          </a:p>
        </p:txBody>
      </p:sp>
    </p:spTree>
    <p:extLst>
      <p:ext uri="{BB962C8B-B14F-4D97-AF65-F5344CB8AC3E}">
        <p14:creationId xmlns:p14="http://schemas.microsoft.com/office/powerpoint/2010/main" val="4563179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164</a:t>
            </a:fld>
            <a:endParaRPr lang="en-US" dirty="0"/>
          </a:p>
        </p:txBody>
      </p:sp>
      <p:sp>
        <p:nvSpPr>
          <p:cNvPr id="3" name="Title 2"/>
          <p:cNvSpPr>
            <a:spLocks noGrp="1"/>
          </p:cNvSpPr>
          <p:nvPr>
            <p:ph type="title"/>
          </p:nvPr>
        </p:nvSpPr>
        <p:spPr/>
        <p:txBody>
          <a:bodyPr/>
          <a:lstStyle/>
          <a:p>
            <a:r>
              <a:rPr lang="en-US" dirty="0" smtClean="0"/>
              <a:t>Final Thoughts</a:t>
            </a:r>
            <a:endParaRPr lang="en-US" dirty="0"/>
          </a:p>
        </p:txBody>
      </p:sp>
      <p:sp>
        <p:nvSpPr>
          <p:cNvPr id="4" name="Content Placeholder 3"/>
          <p:cNvSpPr>
            <a:spLocks noGrp="1"/>
          </p:cNvSpPr>
          <p:nvPr>
            <p:ph idx="1"/>
          </p:nvPr>
        </p:nvSpPr>
        <p:spPr/>
        <p:txBody>
          <a:bodyPr>
            <a:normAutofit/>
          </a:bodyPr>
          <a:lstStyle/>
          <a:p>
            <a:r>
              <a:rPr lang="en-US" sz="2000" dirty="0" smtClean="0"/>
              <a:t> </a:t>
            </a:r>
            <a:endParaRPr lang="en-US" sz="2000" dirty="0"/>
          </a:p>
        </p:txBody>
      </p:sp>
    </p:spTree>
    <p:extLst>
      <p:ext uri="{BB962C8B-B14F-4D97-AF65-F5344CB8AC3E}">
        <p14:creationId xmlns:p14="http://schemas.microsoft.com/office/powerpoint/2010/main" val="417560331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165</a:t>
            </a:fld>
            <a:endParaRPr lang="en-US" dirty="0"/>
          </a:p>
        </p:txBody>
      </p:sp>
      <p:sp>
        <p:nvSpPr>
          <p:cNvPr id="5" name="Title 4"/>
          <p:cNvSpPr>
            <a:spLocks noGrp="1"/>
          </p:cNvSpPr>
          <p:nvPr>
            <p:ph type="title"/>
          </p:nvPr>
        </p:nvSpPr>
        <p:spPr/>
        <p:txBody>
          <a:bodyPr/>
          <a:lstStyle/>
          <a:p>
            <a:r>
              <a:rPr lang="en-US" dirty="0"/>
              <a:t>OWASP Risk Rating Methodology</a:t>
            </a:r>
          </a:p>
        </p:txBody>
      </p:sp>
      <p:pic>
        <p:nvPicPr>
          <p:cNvPr id="29698" name="Picture 2" descr="Click for a larger version of this image."/>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3263" r="2315"/>
          <a:stretch/>
        </p:blipFill>
        <p:spPr bwMode="auto">
          <a:xfrm>
            <a:off x="148590" y="1828800"/>
            <a:ext cx="8709660" cy="35052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48590" y="6183868"/>
            <a:ext cx="8843010" cy="369332"/>
          </a:xfrm>
          <a:prstGeom prst="rect">
            <a:avLst/>
          </a:prstGeom>
        </p:spPr>
        <p:txBody>
          <a:bodyPr wrap="square">
            <a:spAutoFit/>
          </a:bodyPr>
          <a:lstStyle/>
          <a:p>
            <a:pPr algn="ctr"/>
            <a:r>
              <a:rPr lang="en-US" dirty="0" smtClean="0"/>
              <a:t>Source: </a:t>
            </a:r>
            <a:r>
              <a:rPr lang="en-US" dirty="0" smtClean="0">
                <a:hlinkClick r:id="rId4"/>
              </a:rPr>
              <a:t>https</a:t>
            </a:r>
            <a:r>
              <a:rPr lang="en-US" dirty="0">
                <a:hlinkClick r:id="rId4"/>
              </a:rPr>
              <a:t>://</a:t>
            </a:r>
            <a:r>
              <a:rPr lang="en-US" dirty="0" smtClean="0">
                <a:hlinkClick r:id="rId4"/>
              </a:rPr>
              <a:t>www.owasp.org/index.php/Top_10_2010-Main</a:t>
            </a:r>
            <a:r>
              <a:rPr lang="en-US" dirty="0" smtClean="0"/>
              <a:t> Last visited 9/21/2014.</a:t>
            </a:r>
            <a:endParaRPr lang="en-US" dirty="0"/>
          </a:p>
        </p:txBody>
      </p:sp>
    </p:spTree>
    <p:extLst>
      <p:ext uri="{BB962C8B-B14F-4D97-AF65-F5344CB8AC3E}">
        <p14:creationId xmlns:p14="http://schemas.microsoft.com/office/powerpoint/2010/main" val="105257249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a:xfrm>
            <a:off x="152400" y="3505200"/>
            <a:ext cx="8991600" cy="2971800"/>
          </a:xfrm>
        </p:spPr>
        <p:txBody>
          <a:bodyPr>
            <a:normAutofit/>
          </a:bodyPr>
          <a:lstStyle/>
          <a:p>
            <a:pPr marL="0" indent="0">
              <a:buNone/>
            </a:pPr>
            <a:r>
              <a:rPr lang="en-US" sz="2000" dirty="0" smtClean="0"/>
              <a:t>PCI-DSS Example</a:t>
            </a:r>
          </a:p>
          <a:p>
            <a:r>
              <a:rPr lang="en-US" sz="2000" dirty="0" smtClean="0"/>
              <a:t>Authority: PCI-DSS is the authority document created by the PCI-SSC.</a:t>
            </a:r>
          </a:p>
          <a:p>
            <a:r>
              <a:rPr lang="en-US" sz="2000" dirty="0"/>
              <a:t>Requirement: (10.6) Review logs for all system components at least daily</a:t>
            </a:r>
            <a:r>
              <a:rPr lang="en-US" sz="2000" dirty="0" smtClean="0"/>
              <a:t>.</a:t>
            </a:r>
          </a:p>
          <a:p>
            <a:r>
              <a:rPr lang="en-US" sz="2000" dirty="0" smtClean="0"/>
              <a:t>Policy: Monitoring Policy – States logs will be reviewed at least daily.</a:t>
            </a:r>
          </a:p>
          <a:p>
            <a:r>
              <a:rPr lang="en-US" sz="2000" dirty="0" smtClean="0"/>
              <a:t>Control: Tool XYZ provides real-time monitoring for all system components.</a:t>
            </a:r>
          </a:p>
          <a:p>
            <a:r>
              <a:rPr lang="en-US" sz="2000" dirty="0" smtClean="0"/>
              <a:t>Audit: Auditor verifies </a:t>
            </a:r>
            <a:r>
              <a:rPr lang="en-US" sz="2000" dirty="0"/>
              <a:t>Tool XYZ is </a:t>
            </a:r>
            <a:r>
              <a:rPr lang="en-US" sz="2000" dirty="0" smtClean="0"/>
              <a:t>appropriately monitoring and alerting to actionable events. Audit results and evidence are stored as part of the audit.</a:t>
            </a:r>
          </a:p>
          <a:p>
            <a:endParaRPr lang="en-US" sz="2000" dirty="0" smtClean="0"/>
          </a:p>
        </p:txBody>
      </p:sp>
      <p:sp>
        <p:nvSpPr>
          <p:cNvPr id="3" name="Title 2"/>
          <p:cNvSpPr>
            <a:spLocks noGrp="1"/>
          </p:cNvSpPr>
          <p:nvPr>
            <p:ph type="title"/>
          </p:nvPr>
        </p:nvSpPr>
        <p:spPr/>
        <p:txBody>
          <a:bodyPr/>
          <a:lstStyle/>
          <a:p>
            <a:r>
              <a:rPr lang="en-US" dirty="0" smtClean="0"/>
              <a:t>From Authorities to Audits</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166</a:t>
            </a:fld>
            <a:endParaRPr lang="en-US"/>
          </a:p>
        </p:txBody>
      </p:sp>
      <p:pic>
        <p:nvPicPr>
          <p:cNvPr id="5" name="Picture 4"/>
          <p:cNvPicPr>
            <a:picLocks noChangeAspect="1"/>
          </p:cNvPicPr>
          <p:nvPr/>
        </p:nvPicPr>
        <p:blipFill>
          <a:blip r:embed="rId3"/>
          <a:stretch>
            <a:fillRect/>
          </a:stretch>
        </p:blipFill>
        <p:spPr>
          <a:xfrm>
            <a:off x="1" y="1427475"/>
            <a:ext cx="9144000" cy="1818997"/>
          </a:xfrm>
          <a:prstGeom prst="rect">
            <a:avLst/>
          </a:prstGeom>
        </p:spPr>
      </p:pic>
    </p:spTree>
    <p:extLst>
      <p:ext uri="{BB962C8B-B14F-4D97-AF65-F5344CB8AC3E}">
        <p14:creationId xmlns:p14="http://schemas.microsoft.com/office/powerpoint/2010/main" val="252793649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4C715B3-ECB2-4338-B7FB-51EEFF78249D}" type="slidenum">
              <a:rPr lang="en-US" smtClean="0"/>
              <a:pPr>
                <a:defRPr/>
              </a:pPr>
              <a:t>167</a:t>
            </a:fld>
            <a:endParaRPr lang="en-US" dirty="0"/>
          </a:p>
        </p:txBody>
      </p:sp>
      <p:sp>
        <p:nvSpPr>
          <p:cNvPr id="47" name="Title 46"/>
          <p:cNvSpPr>
            <a:spLocks noGrp="1"/>
          </p:cNvSpPr>
          <p:nvPr>
            <p:ph type="title"/>
          </p:nvPr>
        </p:nvSpPr>
        <p:spPr/>
        <p:txBody>
          <a:bodyPr/>
          <a:lstStyle/>
          <a:p>
            <a:r>
              <a:rPr lang="en-US" dirty="0" smtClean="0">
                <a:ea typeface="ＭＳ Ｐゴシック" pitchFamily="34" charset="-128"/>
              </a:rPr>
              <a:t>Effectively Managed IT Controls</a:t>
            </a:r>
            <a:endParaRPr lang="en-US" dirty="0">
              <a:ea typeface="ＭＳ Ｐゴシック" pitchFamily="34" charset="-128"/>
            </a:endParaRPr>
          </a:p>
        </p:txBody>
      </p:sp>
      <p:sp>
        <p:nvSpPr>
          <p:cNvPr id="3" name="Pentagon 2"/>
          <p:cNvSpPr/>
          <p:nvPr/>
        </p:nvSpPr>
        <p:spPr>
          <a:xfrm>
            <a:off x="2694480" y="3311448"/>
            <a:ext cx="6384471" cy="3067050"/>
          </a:xfrm>
          <a:prstGeom prst="homePlate">
            <a:avLst>
              <a:gd name="adj" fmla="val 28624"/>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 name="Chevron 3"/>
          <p:cNvSpPr/>
          <p:nvPr/>
        </p:nvSpPr>
        <p:spPr>
          <a:xfrm>
            <a:off x="7576723" y="3499227"/>
            <a:ext cx="1251857" cy="2691493"/>
          </a:xfrm>
          <a:prstGeom prst="chevron">
            <a:avLst>
              <a:gd name="adj" fmla="val 60966"/>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endParaRPr>
          </a:p>
        </p:txBody>
      </p:sp>
      <p:sp>
        <p:nvSpPr>
          <p:cNvPr id="20" name="Chevron 19"/>
          <p:cNvSpPr/>
          <p:nvPr/>
        </p:nvSpPr>
        <p:spPr>
          <a:xfrm>
            <a:off x="6637830"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Service</a:t>
            </a:r>
            <a:endParaRPr lang="en-US" dirty="0">
              <a:solidFill>
                <a:schemeClr val="bg1"/>
              </a:solidFill>
            </a:endParaRPr>
          </a:p>
        </p:txBody>
      </p:sp>
      <p:sp>
        <p:nvSpPr>
          <p:cNvPr id="33" name="Chevron 32"/>
          <p:cNvSpPr/>
          <p:nvPr/>
        </p:nvSpPr>
        <p:spPr>
          <a:xfrm>
            <a:off x="5714586"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Marketing </a:t>
            </a:r>
          </a:p>
          <a:p>
            <a:pPr algn="ctr"/>
            <a:r>
              <a:rPr lang="en-US" dirty="0" smtClean="0">
                <a:solidFill>
                  <a:schemeClr val="bg1"/>
                </a:solidFill>
              </a:rPr>
              <a:t>and Sales</a:t>
            </a:r>
            <a:endParaRPr lang="en-US" dirty="0">
              <a:solidFill>
                <a:schemeClr val="bg1"/>
              </a:solidFill>
            </a:endParaRPr>
          </a:p>
        </p:txBody>
      </p:sp>
      <p:sp>
        <p:nvSpPr>
          <p:cNvPr id="34" name="Chevron 33"/>
          <p:cNvSpPr/>
          <p:nvPr/>
        </p:nvSpPr>
        <p:spPr>
          <a:xfrm>
            <a:off x="4791341"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Outbound Logistics</a:t>
            </a:r>
            <a:endParaRPr lang="en-US" dirty="0">
              <a:solidFill>
                <a:schemeClr val="bg1"/>
              </a:solidFill>
            </a:endParaRPr>
          </a:p>
        </p:txBody>
      </p:sp>
      <p:sp>
        <p:nvSpPr>
          <p:cNvPr id="35" name="Chevron 34"/>
          <p:cNvSpPr/>
          <p:nvPr/>
        </p:nvSpPr>
        <p:spPr>
          <a:xfrm>
            <a:off x="3868096"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Operations</a:t>
            </a:r>
            <a:endParaRPr lang="en-US" dirty="0">
              <a:solidFill>
                <a:schemeClr val="bg1"/>
              </a:solidFill>
            </a:endParaRPr>
          </a:p>
        </p:txBody>
      </p:sp>
      <p:sp>
        <p:nvSpPr>
          <p:cNvPr id="36" name="Chevron 35"/>
          <p:cNvSpPr/>
          <p:nvPr/>
        </p:nvSpPr>
        <p:spPr>
          <a:xfrm>
            <a:off x="2944851"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Inbound Logistics</a:t>
            </a:r>
            <a:endParaRPr lang="en-US" dirty="0">
              <a:solidFill>
                <a:schemeClr val="bg1"/>
              </a:solidFill>
            </a:endParaRPr>
          </a:p>
        </p:txBody>
      </p:sp>
      <p:sp>
        <p:nvSpPr>
          <p:cNvPr id="37" name="Rectangle 36"/>
          <p:cNvSpPr/>
          <p:nvPr/>
        </p:nvSpPr>
        <p:spPr>
          <a:xfrm>
            <a:off x="2944851" y="5001455"/>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Firm Infrastructure</a:t>
            </a:r>
            <a:endParaRPr lang="en-US" dirty="0"/>
          </a:p>
        </p:txBody>
      </p:sp>
      <p:sp>
        <p:nvSpPr>
          <p:cNvPr id="38" name="Rectangle 37"/>
          <p:cNvSpPr/>
          <p:nvPr/>
        </p:nvSpPr>
        <p:spPr>
          <a:xfrm>
            <a:off x="2944851" y="5314419"/>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HR Management </a:t>
            </a:r>
            <a:endParaRPr lang="en-US" dirty="0"/>
          </a:p>
        </p:txBody>
      </p:sp>
      <p:sp>
        <p:nvSpPr>
          <p:cNvPr id="39" name="Rectangle 38"/>
          <p:cNvSpPr/>
          <p:nvPr/>
        </p:nvSpPr>
        <p:spPr>
          <a:xfrm>
            <a:off x="2944851" y="5627384"/>
            <a:ext cx="4506685"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Procurement</a:t>
            </a:r>
            <a:endParaRPr lang="en-US" dirty="0"/>
          </a:p>
        </p:txBody>
      </p:sp>
      <p:sp>
        <p:nvSpPr>
          <p:cNvPr id="40" name="Rectangle 39"/>
          <p:cNvSpPr/>
          <p:nvPr/>
        </p:nvSpPr>
        <p:spPr>
          <a:xfrm>
            <a:off x="2944851" y="5940348"/>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Technology Development</a:t>
            </a:r>
            <a:endParaRPr lang="en-US" dirty="0"/>
          </a:p>
        </p:txBody>
      </p:sp>
      <p:sp>
        <p:nvSpPr>
          <p:cNvPr id="42" name="TextBox 41"/>
          <p:cNvSpPr txBox="1"/>
          <p:nvPr/>
        </p:nvSpPr>
        <p:spPr>
          <a:xfrm rot="17902891">
            <a:off x="7517525" y="5342465"/>
            <a:ext cx="1388696" cy="312964"/>
          </a:xfrm>
          <a:prstGeom prst="rect">
            <a:avLst/>
          </a:prstGeom>
          <a:noFill/>
          <a:effectLst>
            <a:glow rad="228600">
              <a:schemeClr val="accent2">
                <a:satMod val="175000"/>
                <a:alpha val="40000"/>
              </a:schemeClr>
            </a:glow>
          </a:effectLst>
        </p:spPr>
        <p:txBody>
          <a:bodyPr wrap="square" rtlCol="0">
            <a:spAutoFit/>
          </a:bodyPr>
          <a:lstStyle/>
          <a:p>
            <a:pPr algn="ctr"/>
            <a:r>
              <a:rPr lang="en-US" dirty="0" smtClean="0">
                <a:solidFill>
                  <a:schemeClr val="bg1"/>
                </a:solidFill>
              </a:rPr>
              <a:t>Margin</a:t>
            </a:r>
            <a:endParaRPr lang="en-US" dirty="0">
              <a:solidFill>
                <a:schemeClr val="bg1"/>
              </a:solidFill>
            </a:endParaRPr>
          </a:p>
        </p:txBody>
      </p:sp>
      <p:sp>
        <p:nvSpPr>
          <p:cNvPr id="45" name="Round Same Side Corner Rectangle 44"/>
          <p:cNvSpPr/>
          <p:nvPr/>
        </p:nvSpPr>
        <p:spPr>
          <a:xfrm>
            <a:off x="2944851" y="2873298"/>
            <a:ext cx="1690007" cy="375557"/>
          </a:xfrm>
          <a:prstGeom prst="round2SameRect">
            <a:avLst>
              <a:gd name="adj1" fmla="val 30621"/>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a:t>
            </a:r>
            <a:endParaRPr lang="en-US" dirty="0"/>
          </a:p>
        </p:txBody>
      </p:sp>
      <p:sp>
        <p:nvSpPr>
          <p:cNvPr id="46" name="Round Same Side Corner Rectangle 45"/>
          <p:cNvSpPr/>
          <p:nvPr/>
        </p:nvSpPr>
        <p:spPr>
          <a:xfrm>
            <a:off x="4791341" y="2873298"/>
            <a:ext cx="2660197" cy="375557"/>
          </a:xfrm>
          <a:prstGeom prst="round2SameRect">
            <a:avLst>
              <a:gd name="adj1" fmla="val 30621"/>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Market Relationships</a:t>
            </a:r>
            <a:endParaRPr lang="en-US" dirty="0"/>
          </a:p>
        </p:txBody>
      </p:sp>
      <p:sp>
        <p:nvSpPr>
          <p:cNvPr id="50" name="Rectangle 49"/>
          <p:cNvSpPr/>
          <p:nvPr/>
        </p:nvSpPr>
        <p:spPr>
          <a:xfrm>
            <a:off x="103680" y="3331510"/>
            <a:ext cx="2514600" cy="3046988"/>
          </a:xfrm>
          <a:prstGeom prst="rect">
            <a:avLst/>
          </a:prstGeom>
          <a:solidFill>
            <a:schemeClr val="bg1">
              <a:lumMod val="95000"/>
            </a:schemeClr>
          </a:solidFill>
          <a:ln>
            <a:solidFill>
              <a:schemeClr val="bg1">
                <a:lumMod val="75000"/>
              </a:schemeClr>
            </a:solidFill>
          </a:ln>
        </p:spPr>
        <p:txBody>
          <a:bodyPr wrap="square">
            <a:spAutoFit/>
          </a:bodyPr>
          <a:lstStyle/>
          <a:p>
            <a:r>
              <a:rPr lang="en-US" sz="1600" b="1" dirty="0" smtClean="0"/>
              <a:t>IT Controls:</a:t>
            </a:r>
          </a:p>
          <a:p>
            <a:endParaRPr lang="en-US" sz="1600" dirty="0"/>
          </a:p>
          <a:p>
            <a:r>
              <a:rPr lang="en-US" sz="1600" dirty="0" smtClean="0"/>
              <a:t>Detective, protective and reactive measures in place to protect the confidentiality, integrity, and availability of business information </a:t>
            </a:r>
            <a:r>
              <a:rPr lang="en-US" sz="1600" u="sng" dirty="0" smtClean="0"/>
              <a:t>and</a:t>
            </a:r>
            <a:r>
              <a:rPr lang="en-US" sz="1600" dirty="0" smtClean="0"/>
              <a:t> ensure appropriate management of the IT function to meet business objectives. </a:t>
            </a:r>
            <a:endParaRPr lang="en-US" sz="1600" dirty="0"/>
          </a:p>
        </p:txBody>
      </p:sp>
      <p:sp>
        <p:nvSpPr>
          <p:cNvPr id="56" name="Title 46"/>
          <p:cNvSpPr txBox="1">
            <a:spLocks/>
          </p:cNvSpPr>
          <p:nvPr/>
        </p:nvSpPr>
        <p:spPr bwMode="auto">
          <a:xfrm>
            <a:off x="76200" y="1371600"/>
            <a:ext cx="9067800" cy="1447800"/>
          </a:xfrm>
          <a:prstGeom prst="rect">
            <a:avLst/>
          </a:prstGeom>
          <a:gradFill flip="none" rotWithShape="1">
            <a:gsLst>
              <a:gs pos="0">
                <a:schemeClr val="bg1">
                  <a:alpha val="0"/>
                </a:schemeClr>
              </a:gs>
              <a:gs pos="45000">
                <a:schemeClr val="bg1">
                  <a:alpha val="83000"/>
                </a:schemeClr>
              </a:gs>
              <a:gs pos="100000">
                <a:schemeClr val="bg1"/>
              </a:gs>
            </a:gsLst>
            <a:lin ang="0" scaled="1"/>
            <a:tileRect/>
          </a:gradFill>
          <a:ln w="9525">
            <a:noFill/>
            <a:miter lim="800000"/>
            <a:headEnd/>
            <a:tailEnd/>
          </a:ln>
        </p:spPr>
        <p:txBody>
          <a:bodyPr vert="horz" wrap="square" lIns="182880" tIns="45720" rIns="91440" bIns="45720" numCol="1" anchor="ctr" anchorCtr="0" compatLnSpc="1">
            <a:prstTxWarp prst="textNoShape">
              <a:avLst/>
            </a:prstTxWarp>
          </a:bodyPr>
          <a:lstStyle>
            <a:lvl1pPr algn="l" rtl="0" eaLnBrk="0" fontAlgn="base" hangingPunct="0">
              <a:spcBef>
                <a:spcPct val="0"/>
              </a:spcBef>
              <a:spcAft>
                <a:spcPct val="0"/>
              </a:spcAft>
              <a:defRPr lang="en-US" sz="3600" b="1" kern="1200" baseline="0" dirty="0">
                <a:solidFill>
                  <a:schemeClr val="tx2">
                    <a:lumMod val="75000"/>
                  </a:schemeClr>
                </a:solidFill>
                <a:latin typeface="Arial" pitchFamily="34" charset="0"/>
                <a:ea typeface="+mj-ea"/>
                <a:cs typeface="Arial" pitchFamily="34" charset="0"/>
              </a:defRPr>
            </a:lvl1pPr>
            <a:lvl2pPr algn="l" rtl="0" eaLnBrk="0" fontAlgn="base" hangingPunct="0">
              <a:spcBef>
                <a:spcPct val="0"/>
              </a:spcBef>
              <a:spcAft>
                <a:spcPct val="0"/>
              </a:spcAft>
              <a:defRPr sz="4400" b="1">
                <a:solidFill>
                  <a:schemeClr val="tx1"/>
                </a:solidFill>
                <a:latin typeface="Calibri" pitchFamily="34" charset="0"/>
              </a:defRPr>
            </a:lvl2pPr>
            <a:lvl3pPr algn="l" rtl="0" eaLnBrk="0" fontAlgn="base" hangingPunct="0">
              <a:spcBef>
                <a:spcPct val="0"/>
              </a:spcBef>
              <a:spcAft>
                <a:spcPct val="0"/>
              </a:spcAft>
              <a:defRPr sz="4400" b="1">
                <a:solidFill>
                  <a:schemeClr val="tx1"/>
                </a:solidFill>
                <a:latin typeface="Calibri" pitchFamily="34" charset="0"/>
              </a:defRPr>
            </a:lvl3pPr>
            <a:lvl4pPr algn="l" rtl="0" eaLnBrk="0" fontAlgn="base" hangingPunct="0">
              <a:spcBef>
                <a:spcPct val="0"/>
              </a:spcBef>
              <a:spcAft>
                <a:spcPct val="0"/>
              </a:spcAft>
              <a:defRPr sz="4400" b="1">
                <a:solidFill>
                  <a:schemeClr val="tx1"/>
                </a:solidFill>
                <a:latin typeface="Calibri" pitchFamily="34" charset="0"/>
              </a:defRPr>
            </a:lvl4pPr>
            <a:lvl5pPr algn="l" rtl="0" eaLnBrk="0" fontAlgn="base" hangingPunct="0">
              <a:spcBef>
                <a:spcPct val="0"/>
              </a:spcBef>
              <a:spcAft>
                <a:spcPct val="0"/>
              </a:spcAft>
              <a:defRPr sz="4400" b="1">
                <a:solidFill>
                  <a:schemeClr val="tx1"/>
                </a:solidFill>
                <a:latin typeface="Calibri" pitchFamily="34" charset="0"/>
              </a:defRPr>
            </a:lvl5pPr>
            <a:lvl6pPr marL="457200" algn="l" rtl="0" fontAlgn="base">
              <a:spcBef>
                <a:spcPct val="0"/>
              </a:spcBef>
              <a:spcAft>
                <a:spcPct val="0"/>
              </a:spcAft>
              <a:defRPr sz="4400" b="1">
                <a:solidFill>
                  <a:schemeClr val="tx2"/>
                </a:solidFill>
                <a:latin typeface="Calibri" pitchFamily="34" charset="0"/>
              </a:defRPr>
            </a:lvl6pPr>
            <a:lvl7pPr marL="914400" algn="l" rtl="0" fontAlgn="base">
              <a:spcBef>
                <a:spcPct val="0"/>
              </a:spcBef>
              <a:spcAft>
                <a:spcPct val="0"/>
              </a:spcAft>
              <a:defRPr sz="4400" b="1">
                <a:solidFill>
                  <a:schemeClr val="tx2"/>
                </a:solidFill>
                <a:latin typeface="Calibri" pitchFamily="34" charset="0"/>
              </a:defRPr>
            </a:lvl7pPr>
            <a:lvl8pPr marL="1371600" algn="l" rtl="0" fontAlgn="base">
              <a:spcBef>
                <a:spcPct val="0"/>
              </a:spcBef>
              <a:spcAft>
                <a:spcPct val="0"/>
              </a:spcAft>
              <a:defRPr sz="4400" b="1">
                <a:solidFill>
                  <a:schemeClr val="tx2"/>
                </a:solidFill>
                <a:latin typeface="Calibri" pitchFamily="34" charset="0"/>
              </a:defRPr>
            </a:lvl8pPr>
            <a:lvl9pPr marL="1828800" algn="l" rtl="0" fontAlgn="base">
              <a:spcBef>
                <a:spcPct val="0"/>
              </a:spcBef>
              <a:spcAft>
                <a:spcPct val="0"/>
              </a:spcAft>
              <a:defRPr sz="4400" b="1">
                <a:solidFill>
                  <a:schemeClr val="tx2"/>
                </a:solidFill>
                <a:latin typeface="Calibri" pitchFamily="34" charset="0"/>
              </a:defRPr>
            </a:lvl9pPr>
          </a:lstStyle>
          <a:p>
            <a:pPr marL="457200" indent="-457200">
              <a:buFont typeface="+mj-lt"/>
              <a:buAutoNum type="arabicPeriod"/>
            </a:pPr>
            <a:r>
              <a:rPr lang="en-US" sz="2400" dirty="0" smtClean="0">
                <a:ea typeface="ＭＳ Ｐゴシック" pitchFamily="34" charset="-128"/>
              </a:rPr>
              <a:t>Technology can affect every part of the business. </a:t>
            </a:r>
          </a:p>
          <a:p>
            <a:pPr marL="457200" indent="-457200">
              <a:buFont typeface="+mj-lt"/>
              <a:buAutoNum type="arabicPeriod"/>
            </a:pPr>
            <a:r>
              <a:rPr lang="en-US" sz="2400" dirty="0" smtClean="0">
                <a:ea typeface="ＭＳ Ｐゴシック" pitchFamily="34" charset="-128"/>
              </a:rPr>
              <a:t>At its best, technology is a competitive advantage.</a:t>
            </a:r>
          </a:p>
          <a:p>
            <a:pPr marL="457200" indent="-457200">
              <a:buFont typeface="+mj-lt"/>
              <a:buAutoNum type="arabicPeriod"/>
            </a:pPr>
            <a:r>
              <a:rPr lang="en-US" sz="2400" dirty="0" smtClean="0">
                <a:ea typeface="ＭＳ Ｐゴシック" pitchFamily="34" charset="-128"/>
              </a:rPr>
              <a:t>At its worst, technology is </a:t>
            </a:r>
            <a:r>
              <a:rPr lang="en-US" sz="2400" i="1" dirty="0" smtClean="0">
                <a:ea typeface="ＭＳ Ｐゴシック" pitchFamily="34" charset="-128"/>
              </a:rPr>
              <a:t>your competitor’s</a:t>
            </a:r>
            <a:r>
              <a:rPr lang="en-US" sz="2400" dirty="0" smtClean="0">
                <a:ea typeface="ＭＳ Ｐゴシック" pitchFamily="34" charset="-128"/>
              </a:rPr>
              <a:t> advantage.</a:t>
            </a:r>
            <a:endParaRPr lang="en-US" sz="2400" dirty="0"/>
          </a:p>
        </p:txBody>
      </p:sp>
    </p:spTree>
    <p:extLst>
      <p:ext uri="{BB962C8B-B14F-4D97-AF65-F5344CB8AC3E}">
        <p14:creationId xmlns:p14="http://schemas.microsoft.com/office/powerpoint/2010/main" val="313744682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168</a:t>
            </a:fld>
            <a:endParaRPr lang="en-US" dirty="0"/>
          </a:p>
        </p:txBody>
      </p:sp>
      <p:sp>
        <p:nvSpPr>
          <p:cNvPr id="3" name="Text Placeholder 2"/>
          <p:cNvSpPr>
            <a:spLocks noGrp="1"/>
          </p:cNvSpPr>
          <p:nvPr>
            <p:ph type="body" idx="11"/>
          </p:nvPr>
        </p:nvSpPr>
        <p:spPr/>
        <p:txBody>
          <a:bodyPr/>
          <a:lstStyle/>
          <a:p>
            <a:r>
              <a:rPr lang="en-US" dirty="0" smtClean="0"/>
              <a:t>Chris Davis</a:t>
            </a:r>
            <a:endParaRPr lang="en-US" dirty="0"/>
          </a:p>
        </p:txBody>
      </p:sp>
      <p:sp>
        <p:nvSpPr>
          <p:cNvPr id="4" name="Text Placeholder 3"/>
          <p:cNvSpPr>
            <a:spLocks noGrp="1"/>
          </p:cNvSpPr>
          <p:nvPr>
            <p:ph type="body" sz="quarter" idx="12"/>
          </p:nvPr>
        </p:nvSpPr>
        <p:spPr/>
        <p:txBody>
          <a:bodyPr/>
          <a:lstStyle/>
          <a:p>
            <a:r>
              <a:rPr lang="en-US" dirty="0" smtClean="0"/>
              <a:t>Course Materials</a:t>
            </a:r>
            <a:endParaRPr lang="en-US" dirty="0"/>
          </a:p>
        </p:txBody>
      </p:sp>
      <p:sp>
        <p:nvSpPr>
          <p:cNvPr id="5" name="Text Placeholder 4"/>
          <p:cNvSpPr>
            <a:spLocks noGrp="1"/>
          </p:cNvSpPr>
          <p:nvPr>
            <p:ph type="body" idx="1"/>
          </p:nvPr>
        </p:nvSpPr>
        <p:spPr/>
        <p:txBody>
          <a:bodyPr/>
          <a:lstStyle/>
          <a:p>
            <a:r>
              <a:rPr lang="en-US" dirty="0"/>
              <a:t>UTD Email: </a:t>
            </a:r>
            <a:r>
              <a:rPr lang="en-US" dirty="0">
                <a:hlinkClick r:id="rId2"/>
              </a:rPr>
              <a:t>cmd140430@utdallas.edu</a:t>
            </a:r>
            <a:endParaRPr lang="en-US" dirty="0"/>
          </a:p>
          <a:p>
            <a:r>
              <a:rPr lang="en-US" dirty="0"/>
              <a:t>Google Voice: 214-771-8122</a:t>
            </a:r>
          </a:p>
          <a:p>
            <a:endParaRPr lang="en-US" dirty="0"/>
          </a:p>
        </p:txBody>
      </p:sp>
      <p:sp>
        <p:nvSpPr>
          <p:cNvPr id="6" name="Text Placeholder 5"/>
          <p:cNvSpPr>
            <a:spLocks noGrp="1"/>
          </p:cNvSpPr>
          <p:nvPr>
            <p:ph type="body" sz="quarter" idx="3"/>
          </p:nvPr>
        </p:nvSpPr>
        <p:spPr/>
        <p:txBody>
          <a:bodyPr/>
          <a:lstStyle/>
          <a:p>
            <a:r>
              <a:rPr lang="en-US" dirty="0">
                <a:hlinkClick r:id="rId3"/>
              </a:rPr>
              <a:t>https://</a:t>
            </a:r>
            <a:r>
              <a:rPr lang="en-US" dirty="0" smtClean="0">
                <a:hlinkClick r:id="rId3"/>
              </a:rPr>
              <a:t>elearning.utdallas.edu</a:t>
            </a:r>
            <a:r>
              <a:rPr lang="en-US" dirty="0" smtClean="0"/>
              <a:t> </a:t>
            </a:r>
            <a:endParaRPr lang="en-US" dirty="0"/>
          </a:p>
        </p:txBody>
      </p:sp>
    </p:spTree>
    <p:extLst>
      <p:ext uri="{BB962C8B-B14F-4D97-AF65-F5344CB8AC3E}">
        <p14:creationId xmlns:p14="http://schemas.microsoft.com/office/powerpoint/2010/main" val="71589559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Additional Materials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756997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Architecture</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B124A42-3BFC-4002-A422-5D3896DD5E41}" type="slidenum">
              <a:rPr lang="en-US" smtClean="0"/>
              <a:pPr/>
              <a:t>17</a:t>
            </a:fld>
            <a:endParaRPr lang="en-US" dirty="0"/>
          </a:p>
        </p:txBody>
      </p:sp>
    </p:spTree>
    <p:extLst>
      <p:ext uri="{BB962C8B-B14F-4D97-AF65-F5344CB8AC3E}">
        <p14:creationId xmlns:p14="http://schemas.microsoft.com/office/powerpoint/2010/main" val="197743283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170</a:t>
            </a:fld>
            <a:endParaRPr lang="en-US" dirty="0"/>
          </a:p>
        </p:txBody>
      </p:sp>
      <p:sp>
        <p:nvSpPr>
          <p:cNvPr id="5" name="Title 4"/>
          <p:cNvSpPr>
            <a:spLocks noGrp="1"/>
          </p:cNvSpPr>
          <p:nvPr>
            <p:ph type="title"/>
          </p:nvPr>
        </p:nvSpPr>
        <p:spPr/>
        <p:txBody>
          <a:bodyPr/>
          <a:lstStyle/>
          <a:p>
            <a:r>
              <a:rPr lang="en-US" dirty="0"/>
              <a:t>Today's Materials</a:t>
            </a:r>
          </a:p>
        </p:txBody>
      </p:sp>
      <p:sp>
        <p:nvSpPr>
          <p:cNvPr id="3" name="Text Placeholder 4"/>
          <p:cNvSpPr txBox="1">
            <a:spLocks/>
          </p:cNvSpPr>
          <p:nvPr/>
        </p:nvSpPr>
        <p:spPr bwMode="auto">
          <a:xfrm>
            <a:off x="380999" y="2614613"/>
            <a:ext cx="4419601" cy="15001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marL="274320" indent="0" algn="l" rtl="0" eaLnBrk="1" fontAlgn="base" hangingPunct="1">
              <a:lnSpc>
                <a:spcPct val="80000"/>
              </a:lnSpc>
              <a:spcBef>
                <a:spcPct val="20000"/>
              </a:spcBef>
              <a:spcAft>
                <a:spcPct val="0"/>
              </a:spcAft>
              <a:buFont typeface="Wingdings" pitchFamily="2" charset="2"/>
              <a:buNone/>
              <a:defRPr sz="2800" b="0" kern="1200" baseline="0">
                <a:solidFill>
                  <a:schemeClr val="bg1"/>
                </a:solidFill>
                <a:latin typeface="Arial" pitchFamily="34" charset="0"/>
                <a:ea typeface="+mn-ea"/>
                <a:cs typeface="Arial" pitchFamily="34" charset="0"/>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Calibri"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chemeClr val="tx1"/>
                </a:solidFill>
              </a:rPr>
              <a:t>Harris, Shon (2012-11-08). </a:t>
            </a:r>
          </a:p>
          <a:p>
            <a:r>
              <a:rPr lang="en-US" sz="2400" dirty="0" smtClean="0">
                <a:solidFill>
                  <a:schemeClr val="tx1"/>
                </a:solidFill>
              </a:rPr>
              <a:t>CISSP All-in-One Exam Guide, 6th Edition. </a:t>
            </a:r>
          </a:p>
          <a:p>
            <a:r>
              <a:rPr lang="en-US" sz="2400" dirty="0" smtClean="0">
                <a:solidFill>
                  <a:schemeClr val="tx1"/>
                </a:solidFill>
              </a:rPr>
              <a:t>McGraw-Hill Education. </a:t>
            </a:r>
            <a:endParaRPr lang="en-US" sz="2400" dirty="0">
              <a:solidFill>
                <a:schemeClr val="tx1"/>
              </a:solidFill>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2350435"/>
            <a:ext cx="2958625" cy="3745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90868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18</a:t>
            </a:fld>
            <a:endParaRPr lang="en-US" dirty="0"/>
          </a:p>
        </p:txBody>
      </p:sp>
      <p:sp>
        <p:nvSpPr>
          <p:cNvPr id="3" name="Title 2"/>
          <p:cNvSpPr>
            <a:spLocks noGrp="1"/>
          </p:cNvSpPr>
          <p:nvPr>
            <p:ph type="title"/>
          </p:nvPr>
        </p:nvSpPr>
        <p:spPr/>
        <p:txBody>
          <a:bodyPr/>
          <a:lstStyle/>
          <a:p>
            <a:r>
              <a:rPr lang="en-US" dirty="0"/>
              <a:t>Key Terms</a:t>
            </a:r>
          </a:p>
        </p:txBody>
      </p:sp>
      <p:sp>
        <p:nvSpPr>
          <p:cNvPr id="4" name="Content Placeholder 3"/>
          <p:cNvSpPr>
            <a:spLocks noGrp="1"/>
          </p:cNvSpPr>
          <p:nvPr>
            <p:ph idx="1"/>
          </p:nvPr>
        </p:nvSpPr>
        <p:spPr/>
        <p:txBody>
          <a:bodyPr>
            <a:normAutofit fontScale="62500" lnSpcReduction="20000"/>
          </a:bodyPr>
          <a:lstStyle/>
          <a:p>
            <a:r>
              <a:rPr lang="en-US" b="1" dirty="0"/>
              <a:t>ISO/ IEC/ IEEE 42010, Systems and software engineering— Architecture description</a:t>
            </a:r>
            <a:r>
              <a:rPr lang="en-US" dirty="0"/>
              <a:t> -- The goal is to internationally standardize how system architecture takes place instead of product developers just “winging it” and coming up with their own proprietary approaches. A disciplined approach to system architecture allows for better quality, interoperability, extensibility, portability, and security. </a:t>
            </a:r>
          </a:p>
          <a:p>
            <a:r>
              <a:rPr lang="en-US" b="1" dirty="0"/>
              <a:t>Architecture</a:t>
            </a:r>
            <a:r>
              <a:rPr lang="en-US" dirty="0"/>
              <a:t> -- Fundamental organization of a system embodied in its components, their relationships to each other and to the environment, and the principles guiding its design and evolution. </a:t>
            </a:r>
          </a:p>
          <a:p>
            <a:r>
              <a:rPr lang="en-US" b="1" dirty="0"/>
              <a:t>Architectural Description (AD) </a:t>
            </a:r>
            <a:r>
              <a:rPr lang="en-US" dirty="0"/>
              <a:t>-- Collection of document types to convey an architecture in a formal manner.</a:t>
            </a:r>
          </a:p>
          <a:p>
            <a:r>
              <a:rPr lang="en-US" dirty="0"/>
              <a:t> </a:t>
            </a:r>
            <a:r>
              <a:rPr lang="en-US" b="1" dirty="0"/>
              <a:t>Stakeholder</a:t>
            </a:r>
            <a:r>
              <a:rPr lang="en-US" dirty="0"/>
              <a:t> -- Individual , team, or organization (or classes thereof ) with interests in, or concerns relative to, a system. </a:t>
            </a:r>
          </a:p>
          <a:p>
            <a:r>
              <a:rPr lang="en-US" b="1" dirty="0"/>
              <a:t>View</a:t>
            </a:r>
            <a:r>
              <a:rPr lang="en-US" dirty="0"/>
              <a:t> </a:t>
            </a:r>
            <a:r>
              <a:rPr lang="en-US" dirty="0" smtClean="0"/>
              <a:t>-- Representation </a:t>
            </a:r>
            <a:r>
              <a:rPr lang="en-US" dirty="0"/>
              <a:t>of a whole system from the perspective of a related set of concerns. </a:t>
            </a:r>
          </a:p>
          <a:p>
            <a:r>
              <a:rPr lang="en-US" b="1" dirty="0"/>
              <a:t>Viewpoint</a:t>
            </a:r>
            <a:r>
              <a:rPr lang="en-US" dirty="0"/>
              <a:t> -- A specification of the conventions for constructing and using a view. A template from which to develop individual views by establishing the purposes and audience for a view and the techniques for its creation and analysis.</a:t>
            </a:r>
          </a:p>
          <a:p>
            <a:endParaRPr lang="en-US" dirty="0"/>
          </a:p>
        </p:txBody>
      </p:sp>
    </p:spTree>
    <p:extLst>
      <p:ext uri="{BB962C8B-B14F-4D97-AF65-F5344CB8AC3E}">
        <p14:creationId xmlns:p14="http://schemas.microsoft.com/office/powerpoint/2010/main" val="15665813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19</a:t>
            </a:fld>
            <a:endParaRPr lang="en-US" dirty="0"/>
          </a:p>
        </p:txBody>
      </p:sp>
      <p:sp>
        <p:nvSpPr>
          <p:cNvPr id="3" name="Title 2"/>
          <p:cNvSpPr>
            <a:spLocks noGrp="1"/>
          </p:cNvSpPr>
          <p:nvPr>
            <p:ph type="title"/>
          </p:nvPr>
        </p:nvSpPr>
        <p:spPr/>
        <p:txBody>
          <a:bodyPr/>
          <a:lstStyle/>
          <a:p>
            <a:r>
              <a:rPr lang="en-US" dirty="0"/>
              <a:t>Formal Architecture Terms </a:t>
            </a:r>
            <a:r>
              <a:rPr lang="en-US" i="1" dirty="0">
                <a:solidFill>
                  <a:schemeClr val="accent6">
                    <a:lumMod val="75000"/>
                  </a:schemeClr>
                </a:solidFill>
              </a:rPr>
              <a:t>and Relationships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599" y="348374"/>
            <a:ext cx="7722055" cy="6204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80996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a:t>
            </a:fld>
            <a:endParaRPr lang="en-US" dirty="0"/>
          </a:p>
        </p:txBody>
      </p:sp>
      <p:sp>
        <p:nvSpPr>
          <p:cNvPr id="3" name="Title 2"/>
          <p:cNvSpPr>
            <a:spLocks noGrp="1"/>
          </p:cNvSpPr>
          <p:nvPr>
            <p:ph type="title"/>
          </p:nvPr>
        </p:nvSpPr>
        <p:spPr/>
        <p:txBody>
          <a:bodyPr/>
          <a:lstStyle/>
          <a:p>
            <a:r>
              <a:rPr lang="en-US" smtClean="0"/>
              <a:t>Housekeeping</a:t>
            </a:r>
            <a:endParaRPr lang="en-US" dirty="0"/>
          </a:p>
        </p:txBody>
      </p:sp>
      <p:sp>
        <p:nvSpPr>
          <p:cNvPr id="4" name="Content Placeholder 3"/>
          <p:cNvSpPr>
            <a:spLocks noGrp="1"/>
          </p:cNvSpPr>
          <p:nvPr>
            <p:ph idx="1"/>
          </p:nvPr>
        </p:nvSpPr>
        <p:spPr/>
        <p:txBody>
          <a:bodyPr>
            <a:normAutofit/>
          </a:bodyPr>
          <a:lstStyle/>
          <a:p>
            <a:r>
              <a:rPr lang="en-US" dirty="0" smtClean="0"/>
              <a:t>Class Website: </a:t>
            </a:r>
            <a:r>
              <a:rPr lang="en-US" dirty="0">
                <a:hlinkClick r:id="rId3"/>
              </a:rPr>
              <a:t>https://</a:t>
            </a:r>
            <a:r>
              <a:rPr lang="en-US" dirty="0" smtClean="0">
                <a:hlinkClick r:id="rId3"/>
              </a:rPr>
              <a:t>elearning.utdallas.edu</a:t>
            </a:r>
            <a:r>
              <a:rPr lang="en-US" dirty="0" smtClean="0"/>
              <a:t> </a:t>
            </a:r>
          </a:p>
          <a:p>
            <a:r>
              <a:rPr lang="en-US" dirty="0" smtClean="0"/>
              <a:t>Dropbox: </a:t>
            </a:r>
            <a:r>
              <a:rPr lang="en-US" dirty="0" smtClean="0">
                <a:hlinkClick r:id="rId4"/>
              </a:rPr>
              <a:t>https://goo.gl/9AFyoE</a:t>
            </a:r>
            <a:r>
              <a:rPr lang="en-US" dirty="0" smtClean="0"/>
              <a:t>  </a:t>
            </a:r>
          </a:p>
          <a:p>
            <a:r>
              <a:rPr lang="en-US" dirty="0" smtClean="0"/>
              <a:t>UTD </a:t>
            </a:r>
            <a:r>
              <a:rPr lang="en-US" dirty="0"/>
              <a:t>Email: </a:t>
            </a:r>
            <a:r>
              <a:rPr lang="en-US" dirty="0" smtClean="0">
                <a:hlinkClick r:id="rId5"/>
              </a:rPr>
              <a:t>cmd140430@utdallas.edu</a:t>
            </a:r>
            <a:endParaRPr lang="en-US" dirty="0" smtClean="0"/>
          </a:p>
          <a:p>
            <a:r>
              <a:rPr lang="en-US" dirty="0" smtClean="0"/>
              <a:t>Gmail: </a:t>
            </a:r>
            <a:r>
              <a:rPr lang="en-US" dirty="0" smtClean="0">
                <a:hlinkClick r:id="rId6"/>
              </a:rPr>
              <a:t>davischr2@gmail.com</a:t>
            </a:r>
            <a:r>
              <a:rPr lang="en-US" dirty="0" smtClean="0"/>
              <a:t> </a:t>
            </a:r>
            <a:endParaRPr lang="en-US" dirty="0"/>
          </a:p>
          <a:p>
            <a:r>
              <a:rPr lang="en-US" dirty="0" smtClean="0"/>
              <a:t>Google Voice: 214-771-8122 (Text &amp; Emergencies)</a:t>
            </a:r>
          </a:p>
          <a:p>
            <a:r>
              <a:rPr lang="en-US" dirty="0" smtClean="0"/>
              <a:t>LinkedIn: </a:t>
            </a:r>
            <a:r>
              <a:rPr lang="en-US" dirty="0" smtClean="0">
                <a:hlinkClick r:id="rId7"/>
              </a:rPr>
              <a:t>www.LinkedIn.com/in/ChristopherDavis</a:t>
            </a:r>
            <a:r>
              <a:rPr lang="en-US" dirty="0" smtClean="0"/>
              <a:t> </a:t>
            </a:r>
          </a:p>
          <a:p>
            <a:r>
              <a:rPr lang="en-US" dirty="0" smtClean="0"/>
              <a:t>Blog: </a:t>
            </a:r>
            <a:r>
              <a:rPr lang="en-US" dirty="0" smtClean="0">
                <a:hlinkClick r:id="rId8"/>
              </a:rPr>
              <a:t>www.cloudauditcontrols.com</a:t>
            </a:r>
            <a:r>
              <a:rPr lang="en-US" dirty="0" smtClean="0"/>
              <a:t> </a:t>
            </a:r>
          </a:p>
          <a:p>
            <a:r>
              <a:rPr lang="en-US" dirty="0" smtClean="0"/>
              <a:t>Class: Monday </a:t>
            </a:r>
            <a:r>
              <a:rPr lang="en-US" dirty="0"/>
              <a:t> 7:00pm-9:45pm  JSOM 12.210</a:t>
            </a:r>
            <a:endParaRPr lang="en-US" dirty="0" smtClean="0"/>
          </a:p>
        </p:txBody>
      </p:sp>
      <p:sp>
        <p:nvSpPr>
          <p:cNvPr id="5" name="Text Placeholder 4"/>
          <p:cNvSpPr>
            <a:spLocks noGrp="1"/>
          </p:cNvSpPr>
          <p:nvPr>
            <p:ph type="body" idx="11"/>
          </p:nvPr>
        </p:nvSpPr>
        <p:spPr/>
        <p:txBody>
          <a:bodyPr/>
          <a:lstStyle/>
          <a:p>
            <a:r>
              <a:rPr lang="en-US" dirty="0" smtClean="0"/>
              <a:t>Any Questions? Please do not hesitate to email. Or text.</a:t>
            </a:r>
            <a:endParaRPr lang="en-US" dirty="0"/>
          </a:p>
        </p:txBody>
      </p:sp>
      <p:sp>
        <p:nvSpPr>
          <p:cNvPr id="6" name="Rounded Rectangle 5"/>
          <p:cNvSpPr/>
          <p:nvPr/>
        </p:nvSpPr>
        <p:spPr>
          <a:xfrm>
            <a:off x="505407" y="2181807"/>
            <a:ext cx="5514393" cy="586740"/>
          </a:xfrm>
          <a:prstGeom prst="round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714826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Architecture</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B124A42-3BFC-4002-A422-5D3896DD5E41}" type="slidenum">
              <a:rPr lang="en-US" smtClean="0"/>
              <a:pPr/>
              <a:t>20</a:t>
            </a:fld>
            <a:endParaRPr lang="en-US" dirty="0"/>
          </a:p>
        </p:txBody>
      </p:sp>
    </p:spTree>
    <p:extLst>
      <p:ext uri="{BB962C8B-B14F-4D97-AF65-F5344CB8AC3E}">
        <p14:creationId xmlns:p14="http://schemas.microsoft.com/office/powerpoint/2010/main" val="25474998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smtClean="0"/>
              <a:t>Why Architect in the First place</a:t>
            </a:r>
          </a:p>
        </p:txBody>
      </p:sp>
      <p:sp>
        <p:nvSpPr>
          <p:cNvPr id="3075" name="Rectangle 3"/>
          <p:cNvSpPr>
            <a:spLocks noGrp="1" noChangeArrowheads="1"/>
          </p:cNvSpPr>
          <p:nvPr>
            <p:ph idx="1"/>
          </p:nvPr>
        </p:nvSpPr>
        <p:spPr/>
        <p:txBody>
          <a:bodyPr>
            <a:normAutofit/>
          </a:bodyPr>
          <a:lstStyle/>
          <a:p>
            <a:pPr>
              <a:buNone/>
            </a:pPr>
            <a:r>
              <a:rPr lang="en-US" dirty="0" smtClean="0"/>
              <a:t>Solutions are the result of concerted efforts</a:t>
            </a:r>
          </a:p>
          <a:p>
            <a:pPr>
              <a:buNone/>
            </a:pPr>
            <a:r>
              <a:rPr lang="en-US" dirty="0" smtClean="0"/>
              <a:t>Saves Money</a:t>
            </a:r>
          </a:p>
          <a:p>
            <a:pPr lvl="1">
              <a:buFont typeface="Courier New" pitchFamily="49" charset="0"/>
              <a:buChar char="o"/>
            </a:pPr>
            <a:r>
              <a:rPr lang="en-US" dirty="0" smtClean="0"/>
              <a:t>Fixing problems up front cheaper than fixing in the field. </a:t>
            </a:r>
          </a:p>
          <a:p>
            <a:pPr marL="80010" indent="0">
              <a:buNone/>
            </a:pPr>
            <a:r>
              <a:rPr lang="en-US" dirty="0" smtClean="0"/>
              <a:t>Improves Quality and productivity</a:t>
            </a:r>
          </a:p>
          <a:p>
            <a:pPr lvl="1">
              <a:buFont typeface="Courier New" pitchFamily="49" charset="0"/>
              <a:buChar char="o"/>
            </a:pPr>
            <a:r>
              <a:rPr lang="en-US" dirty="0"/>
              <a:t>	</a:t>
            </a:r>
            <a:r>
              <a:rPr lang="en-US" dirty="0" smtClean="0"/>
              <a:t>re-use is good, architecture is about re-use</a:t>
            </a:r>
            <a:endParaRPr lang="en-US" dirty="0"/>
          </a:p>
          <a:p>
            <a:pPr lvl="1"/>
            <a:endParaRPr lang="en-US" dirty="0" smtClean="0"/>
          </a:p>
          <a:p>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5239375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smtClean="0"/>
              <a:t>Architecture </a:t>
            </a:r>
          </a:p>
        </p:txBody>
      </p:sp>
      <p:sp>
        <p:nvSpPr>
          <p:cNvPr id="3075" name="Rectangle 3"/>
          <p:cNvSpPr>
            <a:spLocks noGrp="1" noChangeArrowheads="1"/>
          </p:cNvSpPr>
          <p:nvPr>
            <p:ph idx="1"/>
          </p:nvPr>
        </p:nvSpPr>
        <p:spPr/>
        <p:txBody>
          <a:bodyPr>
            <a:normAutofit/>
          </a:bodyPr>
          <a:lstStyle/>
          <a:p>
            <a:pPr>
              <a:buNone/>
            </a:pPr>
            <a:r>
              <a:rPr lang="en-US" dirty="0" smtClean="0"/>
              <a:t>Architecture encompasses all of the components of a computer, including</a:t>
            </a:r>
          </a:p>
          <a:p>
            <a:pPr lvl="1"/>
            <a:r>
              <a:rPr lang="en-US" dirty="0" smtClean="0"/>
              <a:t>Operating System (Windows, Linux, Solaris etc)</a:t>
            </a:r>
          </a:p>
          <a:p>
            <a:pPr lvl="1"/>
            <a:r>
              <a:rPr lang="en-US" dirty="0" smtClean="0"/>
              <a:t>Memory (next)</a:t>
            </a:r>
          </a:p>
          <a:p>
            <a:pPr lvl="1"/>
            <a:r>
              <a:rPr lang="en-US" dirty="0" smtClean="0"/>
              <a:t>CPU</a:t>
            </a:r>
          </a:p>
          <a:p>
            <a:pPr lvl="1"/>
            <a:r>
              <a:rPr lang="en-US" dirty="0" smtClean="0"/>
              <a:t>Storage (Hard Drives, IDE/ATA, SCSI, </a:t>
            </a:r>
            <a:r>
              <a:rPr lang="en-US" dirty="0" err="1" smtClean="0"/>
              <a:t>Fibre</a:t>
            </a:r>
            <a:r>
              <a:rPr lang="en-US" dirty="0" smtClean="0"/>
              <a:t> Channel)</a:t>
            </a:r>
          </a:p>
          <a:p>
            <a:pPr lvl="1"/>
            <a:r>
              <a:rPr lang="en-US" dirty="0" smtClean="0"/>
              <a:t>I/O devices</a:t>
            </a:r>
          </a:p>
          <a:p>
            <a:pPr lvl="1"/>
            <a:r>
              <a:rPr lang="en-US" dirty="0" smtClean="0"/>
              <a:t>Security components</a:t>
            </a:r>
          </a:p>
          <a:p>
            <a:pPr lvl="1"/>
            <a:r>
              <a:rPr lang="en-US" dirty="0" smtClean="0"/>
              <a:t>Networking</a:t>
            </a:r>
          </a:p>
          <a:p>
            <a:pPr lvl="1"/>
            <a:endParaRPr lang="en-US" dirty="0"/>
          </a:p>
          <a:p>
            <a:pPr lvl="1"/>
            <a:endParaRPr lang="en-US" dirty="0" smtClean="0"/>
          </a:p>
          <a:p>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0744046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smtClean="0"/>
              <a:t>Architecture Cont..</a:t>
            </a:r>
          </a:p>
        </p:txBody>
      </p:sp>
      <p:sp>
        <p:nvSpPr>
          <p:cNvPr id="3075" name="Rectangle 3"/>
          <p:cNvSpPr>
            <a:spLocks noGrp="1" noChangeArrowheads="1"/>
          </p:cNvSpPr>
          <p:nvPr>
            <p:ph idx="1"/>
          </p:nvPr>
        </p:nvSpPr>
        <p:spPr/>
        <p:txBody>
          <a:bodyPr>
            <a:normAutofit/>
          </a:bodyPr>
          <a:lstStyle/>
          <a:p>
            <a:pPr marL="0" indent="0">
              <a:buNone/>
            </a:pPr>
            <a:r>
              <a:rPr lang="en-US" dirty="0" smtClean="0"/>
              <a:t>Functionality and security of the system depends upon the interaction of these components.</a:t>
            </a:r>
          </a:p>
          <a:p>
            <a:pPr lvl="1">
              <a:buFont typeface="Courier New" pitchFamily="49" charset="0"/>
              <a:buChar char="o"/>
            </a:pPr>
            <a:r>
              <a:rPr lang="en-US" dirty="0" smtClean="0"/>
              <a:t>	One component fails, the whole system is insecure.</a:t>
            </a:r>
          </a:p>
          <a:p>
            <a:pPr lvl="1"/>
            <a:endParaRPr lang="en-US" dirty="0"/>
          </a:p>
          <a:p>
            <a:pPr lvl="1"/>
            <a:endParaRPr lang="en-US" dirty="0" smtClean="0"/>
          </a:p>
          <a:p>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8446564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smtClean="0"/>
              <a:t>CPU </a:t>
            </a:r>
          </a:p>
        </p:txBody>
      </p:sp>
      <p:sp>
        <p:nvSpPr>
          <p:cNvPr id="5123" name="Rectangle 3"/>
          <p:cNvSpPr>
            <a:spLocks noGrp="1" noChangeArrowheads="1"/>
          </p:cNvSpPr>
          <p:nvPr>
            <p:ph idx="1"/>
          </p:nvPr>
        </p:nvSpPr>
        <p:spPr/>
        <p:txBody>
          <a:bodyPr>
            <a:normAutofit/>
          </a:bodyPr>
          <a:lstStyle/>
          <a:p>
            <a:pPr>
              <a:buNone/>
            </a:pPr>
            <a:r>
              <a:rPr lang="en-US" dirty="0" smtClean="0"/>
              <a:t>CPU – the brain of a computer. Which consists of</a:t>
            </a:r>
          </a:p>
          <a:p>
            <a:r>
              <a:rPr lang="en-US" dirty="0" smtClean="0"/>
              <a:t>Control unit – fetches instructions for the </a:t>
            </a:r>
            <a:r>
              <a:rPr lang="en-US" dirty="0"/>
              <a:t>Arithmetic logic </a:t>
            </a:r>
            <a:r>
              <a:rPr lang="en-US" dirty="0" smtClean="0"/>
              <a:t>unit (ALU) to execute.</a:t>
            </a:r>
          </a:p>
          <a:p>
            <a:r>
              <a:rPr lang="en-US" dirty="0" smtClean="0"/>
              <a:t>Manages synchronization of data being processed.</a:t>
            </a:r>
          </a:p>
          <a:p>
            <a:r>
              <a:rPr lang="en-US" dirty="0" smtClean="0"/>
              <a:t>ALU – executes instructions which are usually</a:t>
            </a:r>
          </a:p>
          <a:p>
            <a:pPr lvl="1"/>
            <a:r>
              <a:rPr lang="en-US" dirty="0" smtClean="0"/>
              <a:t>Mathematical operations</a:t>
            </a:r>
          </a:p>
          <a:p>
            <a:pPr lvl="1"/>
            <a:r>
              <a:rPr lang="en-US" dirty="0" smtClean="0"/>
              <a:t>Logical operations (AND, OR)</a:t>
            </a:r>
          </a:p>
          <a:p>
            <a:pPr lvl="1"/>
            <a:r>
              <a:rPr lang="en-US" dirty="0" smtClean="0"/>
              <a:t>Memory Accesses</a:t>
            </a:r>
          </a:p>
          <a:p>
            <a:r>
              <a:rPr lang="en-US" dirty="0" smtClean="0"/>
              <a:t>Registers (next slide)</a:t>
            </a:r>
          </a:p>
          <a:p>
            <a:pPr>
              <a:buNone/>
            </a:pPr>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3659116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smtClean="0"/>
              <a:t>CPU States</a:t>
            </a:r>
          </a:p>
        </p:txBody>
      </p:sp>
      <p:sp>
        <p:nvSpPr>
          <p:cNvPr id="5123" name="Rectangle 3"/>
          <p:cNvSpPr>
            <a:spLocks noGrp="1" noChangeArrowheads="1"/>
          </p:cNvSpPr>
          <p:nvPr>
            <p:ph idx="1"/>
          </p:nvPr>
        </p:nvSpPr>
        <p:spPr/>
        <p:txBody>
          <a:bodyPr>
            <a:normAutofit/>
          </a:bodyPr>
          <a:lstStyle/>
          <a:p>
            <a:pPr>
              <a:buNone/>
            </a:pPr>
            <a:r>
              <a:rPr lang="en-US" dirty="0" smtClean="0"/>
              <a:t>Supervisor State</a:t>
            </a:r>
          </a:p>
          <a:p>
            <a:pPr lvl="1">
              <a:buFont typeface="Courier New" pitchFamily="49" charset="0"/>
              <a:buChar char="o"/>
            </a:pPr>
            <a:r>
              <a:rPr lang="en-US" dirty="0"/>
              <a:t>	</a:t>
            </a:r>
            <a:r>
              <a:rPr lang="en-US" dirty="0" smtClean="0"/>
              <a:t>Kernel / Protected / Privileged mode</a:t>
            </a:r>
          </a:p>
          <a:p>
            <a:pPr lvl="1">
              <a:buFont typeface="Courier New" pitchFamily="49" charset="0"/>
              <a:buChar char="o"/>
            </a:pPr>
            <a:r>
              <a:rPr lang="en-US" dirty="0"/>
              <a:t>	</a:t>
            </a:r>
            <a:r>
              <a:rPr lang="en-US" dirty="0" smtClean="0"/>
              <a:t>Ring Zero</a:t>
            </a:r>
          </a:p>
          <a:p>
            <a:pPr lvl="1">
              <a:buFont typeface="Courier New" pitchFamily="49" charset="0"/>
              <a:buChar char="o"/>
            </a:pPr>
            <a:r>
              <a:rPr lang="en-US" dirty="0"/>
              <a:t>	</a:t>
            </a:r>
            <a:r>
              <a:rPr lang="en-US" dirty="0" smtClean="0"/>
              <a:t>Program can access entire system</a:t>
            </a:r>
          </a:p>
          <a:p>
            <a:pPr>
              <a:buNone/>
            </a:pPr>
            <a:r>
              <a:rPr lang="en-US" dirty="0" smtClean="0"/>
              <a:t>Problem State</a:t>
            </a:r>
          </a:p>
          <a:p>
            <a:pPr lvl="1">
              <a:buFont typeface="Courier New" pitchFamily="49" charset="0"/>
              <a:buChar char="o"/>
            </a:pPr>
            <a:r>
              <a:rPr lang="en-US" dirty="0" smtClean="0"/>
              <a:t>User / Program mode</a:t>
            </a:r>
          </a:p>
          <a:p>
            <a:pPr lvl="1">
              <a:buFont typeface="Courier New" pitchFamily="49" charset="0"/>
              <a:buChar char="o"/>
            </a:pPr>
            <a:r>
              <a:rPr lang="en-US" dirty="0" smtClean="0"/>
              <a:t>Ring three</a:t>
            </a:r>
          </a:p>
          <a:p>
            <a:pPr lvl="1">
              <a:buFont typeface="Courier New" pitchFamily="49" charset="0"/>
              <a:buChar char="o"/>
            </a:pPr>
            <a:r>
              <a:rPr lang="en-US" dirty="0" smtClean="0"/>
              <a:t>Only non-privileged instructions are executed</a:t>
            </a:r>
          </a:p>
          <a:p>
            <a:pPr lvl="1">
              <a:buFont typeface="Courier New" pitchFamily="49" charset="0"/>
              <a:buChar char="o"/>
            </a:pPr>
            <a:r>
              <a:rPr lang="en-US" dirty="0" smtClean="0"/>
              <a:t>Intended for applications.</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8774825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sz="4000" smtClean="0"/>
              <a:t>CPU Modes and protection rings </a:t>
            </a:r>
          </a:p>
        </p:txBody>
      </p:sp>
      <p:pic>
        <p:nvPicPr>
          <p:cNvPr id="43011" name="Picture 4" descr="cpu-rings"/>
          <p:cNvPicPr>
            <a:picLocks noChangeAspect="1" noChangeArrowheads="1"/>
          </p:cNvPicPr>
          <p:nvPr/>
        </p:nvPicPr>
        <p:blipFill>
          <a:blip r:embed="rId2" cstate="print"/>
          <a:srcRect/>
          <a:stretch>
            <a:fillRect/>
          </a:stretch>
        </p:blipFill>
        <p:spPr bwMode="auto">
          <a:xfrm>
            <a:off x="4800600" y="3200400"/>
            <a:ext cx="4143644" cy="3068638"/>
          </a:xfrm>
          <a:prstGeom prst="rect">
            <a:avLst/>
          </a:prstGeom>
          <a:noFill/>
          <a:ln w="9525">
            <a:noFill/>
            <a:miter lim="800000"/>
            <a:headEnd/>
            <a:tailEnd/>
          </a:ln>
        </p:spPr>
      </p:pic>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
        <p:nvSpPr>
          <p:cNvPr id="2" name="TextBox 1"/>
          <p:cNvSpPr txBox="1"/>
          <p:nvPr/>
        </p:nvSpPr>
        <p:spPr>
          <a:xfrm>
            <a:off x="0" y="1676400"/>
            <a:ext cx="8001000" cy="4247317"/>
          </a:xfrm>
          <a:prstGeom prst="rect">
            <a:avLst/>
          </a:prstGeom>
          <a:noFill/>
        </p:spPr>
        <p:txBody>
          <a:bodyPr wrap="square" rtlCol="0">
            <a:spAutoFit/>
          </a:bodyPr>
          <a:lstStyle/>
          <a:p>
            <a:r>
              <a:rPr lang="en-US" sz="2800" dirty="0"/>
              <a:t>Operating system security methods</a:t>
            </a:r>
          </a:p>
          <a:p>
            <a:pPr lvl="1"/>
            <a:r>
              <a:rPr lang="en-US" sz="2800" dirty="0"/>
              <a:t>Privilege level</a:t>
            </a:r>
          </a:p>
          <a:p>
            <a:pPr lvl="2"/>
            <a:r>
              <a:rPr lang="en-US" sz="2800" dirty="0"/>
              <a:t>Windows: admin, user, guest</a:t>
            </a:r>
          </a:p>
          <a:p>
            <a:pPr lvl="2"/>
            <a:r>
              <a:rPr lang="en-US" sz="2800" dirty="0"/>
              <a:t>Unix: root, non-root</a:t>
            </a:r>
          </a:p>
          <a:p>
            <a:pPr lvl="1"/>
            <a:r>
              <a:rPr lang="en-US" sz="2800" dirty="0"/>
              <a:t>Protection ring</a:t>
            </a:r>
          </a:p>
          <a:p>
            <a:pPr lvl="2"/>
            <a:r>
              <a:rPr lang="en-US" sz="2800" dirty="0"/>
              <a:t>Ring 0: kernel</a:t>
            </a:r>
          </a:p>
          <a:p>
            <a:pPr lvl="2"/>
            <a:r>
              <a:rPr lang="en-US" sz="2800" dirty="0"/>
              <a:t>Ring 1: </a:t>
            </a:r>
            <a:r>
              <a:rPr lang="en-US" sz="2800" dirty="0" smtClean="0"/>
              <a:t>OS </a:t>
            </a:r>
          </a:p>
          <a:p>
            <a:pPr lvl="2"/>
            <a:r>
              <a:rPr lang="en-US" sz="2800" dirty="0" smtClean="0"/>
              <a:t>Ring 2: </a:t>
            </a:r>
            <a:r>
              <a:rPr lang="en-US" sz="2800" dirty="0"/>
              <a:t>device drivers</a:t>
            </a:r>
          </a:p>
          <a:p>
            <a:pPr lvl="2"/>
            <a:r>
              <a:rPr lang="en-US" sz="2800" dirty="0" smtClean="0"/>
              <a:t>Ring </a:t>
            </a:r>
            <a:r>
              <a:rPr lang="en-US" sz="2800" dirty="0"/>
              <a:t>3: user processes</a:t>
            </a:r>
          </a:p>
          <a:p>
            <a:endParaRPr lang="en-US" dirty="0"/>
          </a:p>
        </p:txBody>
      </p:sp>
    </p:spTree>
    <p:extLst>
      <p:ext uri="{BB962C8B-B14F-4D97-AF65-F5344CB8AC3E}">
        <p14:creationId xmlns:p14="http://schemas.microsoft.com/office/powerpoint/2010/main" val="31279258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27</a:t>
            </a:fld>
            <a:endParaRPr lang="en-US" dirty="0"/>
          </a:p>
        </p:txBody>
      </p:sp>
      <p:sp>
        <p:nvSpPr>
          <p:cNvPr id="3" name="Title 2"/>
          <p:cNvSpPr>
            <a:spLocks noGrp="1"/>
          </p:cNvSpPr>
          <p:nvPr>
            <p:ph type="title"/>
          </p:nvPr>
        </p:nvSpPr>
        <p:spPr/>
        <p:txBody>
          <a:bodyPr/>
          <a:lstStyle/>
          <a:p>
            <a:r>
              <a:rPr lang="en-US" dirty="0"/>
              <a:t>Protection Rings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217" y="1201321"/>
            <a:ext cx="5341937" cy="531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70174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r>
              <a:rPr lang="en-US" dirty="0" smtClean="0"/>
              <a:t>CPU Modes and Protection Rings</a:t>
            </a:r>
          </a:p>
        </p:txBody>
      </p:sp>
      <p:sp>
        <p:nvSpPr>
          <p:cNvPr id="44035" name="Rectangle 3"/>
          <p:cNvSpPr>
            <a:spLocks noGrp="1" noChangeArrowheads="1"/>
          </p:cNvSpPr>
          <p:nvPr>
            <p:ph idx="1"/>
          </p:nvPr>
        </p:nvSpPr>
        <p:spPr/>
        <p:txBody>
          <a:bodyPr>
            <a:normAutofit/>
          </a:bodyPr>
          <a:lstStyle/>
          <a:p>
            <a:endParaRPr lang="en-US" dirty="0" smtClean="0"/>
          </a:p>
          <a:p>
            <a:pPr>
              <a:buNone/>
            </a:pPr>
            <a:r>
              <a:rPr lang="en-US" dirty="0" smtClean="0"/>
              <a:t>The operating Systems protects itself by segmenting it’s components into rings, Each inner ring is more privileged and provides services on behalf of the outer rings. The Number of rings an OS can have is dependant on the type of processor that it runs on.</a:t>
            </a:r>
          </a:p>
          <a:p>
            <a:r>
              <a:rPr lang="en-US" dirty="0" smtClean="0"/>
              <a:t>Code in one ring can only access other objects in the same ring, or request a service from the ring beneath it based on well defined standards/APIs</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4413252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normAutofit fontScale="90000"/>
          </a:bodyPr>
          <a:lstStyle/>
          <a:p>
            <a:r>
              <a:rPr lang="en-US" smtClean="0"/>
              <a:t>Wrap up on OS Modes and Protection Rings</a:t>
            </a:r>
          </a:p>
        </p:txBody>
      </p:sp>
      <p:sp>
        <p:nvSpPr>
          <p:cNvPr id="46083" name="Rectangle 3"/>
          <p:cNvSpPr>
            <a:spLocks noGrp="1" noChangeArrowheads="1"/>
          </p:cNvSpPr>
          <p:nvPr>
            <p:ph idx="1"/>
          </p:nvPr>
        </p:nvSpPr>
        <p:spPr/>
        <p:txBody>
          <a:bodyPr/>
          <a:lstStyle/>
          <a:p>
            <a:pPr>
              <a:buNone/>
            </a:pPr>
            <a:r>
              <a:rPr lang="en-US" dirty="0" smtClean="0"/>
              <a:t>Rings allow the OS to place different components at different levels of security. Things at each level are in the same </a:t>
            </a:r>
            <a:r>
              <a:rPr lang="en-US" i="1" dirty="0" smtClean="0"/>
              <a:t>execution domain</a:t>
            </a:r>
          </a:p>
          <a:p>
            <a:r>
              <a:rPr lang="en-US" dirty="0" smtClean="0"/>
              <a:t>Each level closer to the middle is more </a:t>
            </a:r>
            <a:r>
              <a:rPr lang="en-US" i="1" dirty="0" smtClean="0"/>
              <a:t>trusted</a:t>
            </a:r>
          </a:p>
          <a:p>
            <a:r>
              <a:rPr lang="en-US" dirty="0" smtClean="0"/>
              <a:t>Each inner level provides services for an outer level. (give an example, i.e. write system call)</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23566404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a:t>
            </a:fld>
            <a:endParaRPr lang="en-US" dirty="0"/>
          </a:p>
        </p:txBody>
      </p:sp>
      <p:sp>
        <p:nvSpPr>
          <p:cNvPr id="3" name="Title 2"/>
          <p:cNvSpPr>
            <a:spLocks noGrp="1"/>
          </p:cNvSpPr>
          <p:nvPr>
            <p:ph type="title"/>
          </p:nvPr>
        </p:nvSpPr>
        <p:spPr/>
        <p:txBody>
          <a:bodyPr/>
          <a:lstStyle/>
          <a:p>
            <a:r>
              <a:rPr lang="en-US" dirty="0"/>
              <a:t>Academic </a:t>
            </a:r>
            <a:r>
              <a:rPr lang="en-US" dirty="0" smtClean="0"/>
              <a:t>Calendar &amp; Sessions</a:t>
            </a:r>
            <a:endParaRPr lang="en-US" dirty="0"/>
          </a:p>
        </p:txBody>
      </p:sp>
      <p:pic>
        <p:nvPicPr>
          <p:cNvPr id="4" name="Picture 3"/>
          <p:cNvPicPr>
            <a:picLocks noChangeAspect="1"/>
          </p:cNvPicPr>
          <p:nvPr/>
        </p:nvPicPr>
        <p:blipFill>
          <a:blip r:embed="rId3"/>
          <a:stretch>
            <a:fillRect/>
          </a:stretch>
        </p:blipFill>
        <p:spPr>
          <a:xfrm>
            <a:off x="250863" y="1636627"/>
            <a:ext cx="8642274" cy="4459373"/>
          </a:xfrm>
          <a:prstGeom prst="rect">
            <a:avLst/>
          </a:prstGeom>
        </p:spPr>
      </p:pic>
    </p:spTree>
    <p:extLst>
      <p:ext uri="{BB962C8B-B14F-4D97-AF65-F5344CB8AC3E}">
        <p14:creationId xmlns:p14="http://schemas.microsoft.com/office/powerpoint/2010/main" val="13323832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t>Example of CPU Zero Bad Drivers</a:t>
            </a:r>
          </a:p>
        </p:txBody>
      </p:sp>
      <p:sp>
        <p:nvSpPr>
          <p:cNvPr id="6147" name="Rectangle 3"/>
          <p:cNvSpPr>
            <a:spLocks noGrp="1" noChangeArrowheads="1"/>
          </p:cNvSpPr>
          <p:nvPr>
            <p:ph idx="1"/>
          </p:nvPr>
        </p:nvSpPr>
        <p:spPr/>
        <p:txBody>
          <a:bodyPr>
            <a:normAutofit/>
          </a:bodyPr>
          <a:lstStyle/>
          <a:p>
            <a:pPr>
              <a:buNone/>
            </a:pPr>
            <a:r>
              <a:rPr lang="en-US" dirty="0"/>
              <a:t> </a:t>
            </a:r>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427" y="1219199"/>
            <a:ext cx="6629400" cy="4972050"/>
          </a:xfrm>
          <a:prstGeom prst="rect">
            <a:avLst/>
          </a:prstGeom>
        </p:spPr>
      </p:pic>
    </p:spTree>
    <p:extLst>
      <p:ext uri="{BB962C8B-B14F-4D97-AF65-F5344CB8AC3E}">
        <p14:creationId xmlns:p14="http://schemas.microsoft.com/office/powerpoint/2010/main" val="32834154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normAutofit/>
          </a:bodyPr>
          <a:lstStyle/>
          <a:p>
            <a:pPr eaLnBrk="1" hangingPunct="1"/>
            <a:r>
              <a:rPr lang="en-US" sz="4000" dirty="0" smtClean="0"/>
              <a:t>Operating Systems Architecture</a:t>
            </a:r>
          </a:p>
        </p:txBody>
      </p:sp>
      <p:sp>
        <p:nvSpPr>
          <p:cNvPr id="47107" name="Rectangle 3"/>
          <p:cNvSpPr>
            <a:spLocks noGrp="1" noChangeArrowheads="1"/>
          </p:cNvSpPr>
          <p:nvPr>
            <p:ph idx="1"/>
          </p:nvPr>
        </p:nvSpPr>
        <p:spPr>
          <a:xfrm>
            <a:off x="152400" y="1524000"/>
            <a:ext cx="8839200" cy="5181600"/>
          </a:xfrm>
        </p:spPr>
        <p:txBody>
          <a:bodyPr/>
          <a:lstStyle/>
          <a:p>
            <a:pPr eaLnBrk="1" hangingPunct="1">
              <a:buFontTx/>
              <a:buNone/>
            </a:pPr>
            <a:r>
              <a:rPr lang="en-US" dirty="0" smtClean="0"/>
              <a:t>The operating system can be designed based on multiple models</a:t>
            </a:r>
          </a:p>
          <a:p>
            <a:pPr eaLnBrk="1" hangingPunct="1"/>
            <a:r>
              <a:rPr lang="en-US" dirty="0" smtClean="0"/>
              <a:t>Monolithic kernel* – means all kernel code runs in </a:t>
            </a:r>
            <a:r>
              <a:rPr lang="en-US" i="1" dirty="0" smtClean="0"/>
              <a:t>privileged mode</a:t>
            </a:r>
          </a:p>
          <a:p>
            <a:pPr eaLnBrk="1" hangingPunct="1"/>
            <a:r>
              <a:rPr lang="en-US" dirty="0" smtClean="0"/>
              <a:t>Microkernel – minimal kernel </a:t>
            </a:r>
            <a:r>
              <a:rPr lang="en-US" i="1" dirty="0" smtClean="0"/>
              <a:t>services</a:t>
            </a:r>
            <a:r>
              <a:rPr lang="en-US" dirty="0" smtClean="0"/>
              <a:t> that run in </a:t>
            </a:r>
            <a:r>
              <a:rPr lang="en-US" i="1" dirty="0" smtClean="0"/>
              <a:t>privileged mode</a:t>
            </a:r>
            <a:r>
              <a:rPr lang="en-US" dirty="0" smtClean="0"/>
              <a:t> and provide services to other kernel components in </a:t>
            </a:r>
            <a:r>
              <a:rPr lang="en-US" i="1" dirty="0" smtClean="0"/>
              <a:t>user mode</a:t>
            </a:r>
          </a:p>
          <a:p>
            <a:pPr eaLnBrk="1" hangingPunct="1">
              <a:buFontTx/>
              <a:buNone/>
            </a:pPr>
            <a:r>
              <a:rPr lang="en-US" dirty="0" smtClean="0"/>
              <a:t>Note when code is running as part of the OS kernel. it is running in </a:t>
            </a:r>
            <a:r>
              <a:rPr lang="en-US" i="1" dirty="0" smtClean="0"/>
              <a:t>privileged mode</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28144684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t>Registers </a:t>
            </a:r>
          </a:p>
        </p:txBody>
      </p:sp>
      <p:sp>
        <p:nvSpPr>
          <p:cNvPr id="6147" name="Rectangle 3"/>
          <p:cNvSpPr>
            <a:spLocks noGrp="1" noChangeArrowheads="1"/>
          </p:cNvSpPr>
          <p:nvPr>
            <p:ph idx="1"/>
          </p:nvPr>
        </p:nvSpPr>
        <p:spPr/>
        <p:txBody>
          <a:bodyPr>
            <a:normAutofit/>
          </a:bodyPr>
          <a:lstStyle/>
          <a:p>
            <a:pPr>
              <a:buNone/>
            </a:pPr>
            <a:r>
              <a:rPr lang="en-US" dirty="0" smtClean="0"/>
              <a:t>Registers – small extremely fast memory locations located directly on the CPU. </a:t>
            </a:r>
          </a:p>
          <a:p>
            <a:pPr lvl="1"/>
            <a:r>
              <a:rPr lang="en-US" dirty="0" smtClean="0"/>
              <a:t>General purpose registers – variables</a:t>
            </a:r>
          </a:p>
          <a:p>
            <a:pPr lvl="1"/>
            <a:r>
              <a:rPr lang="en-US" dirty="0" smtClean="0"/>
              <a:t>special registers – hold special values</a:t>
            </a:r>
          </a:p>
          <a:p>
            <a:pPr lvl="2"/>
            <a:r>
              <a:rPr lang="en-US" dirty="0" smtClean="0"/>
              <a:t>The Program Counter is a special register, which holds the address in memory of the next instruction to be executed (EIP on Intel IA32*)</a:t>
            </a:r>
          </a:p>
          <a:p>
            <a:pPr lvl="2"/>
            <a:r>
              <a:rPr lang="en-US" dirty="0" smtClean="0"/>
              <a:t>Program Status Word – contains flags that describe the status of instructions being run. </a:t>
            </a:r>
          </a:p>
          <a:p>
            <a:pPr lvl="2"/>
            <a:r>
              <a:rPr lang="en-US" dirty="0" smtClean="0"/>
              <a:t>Stack Pointer – (ESP on Intel IA32)</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6091857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33</a:t>
            </a:fld>
            <a:endParaRPr lang="en-US" dirty="0"/>
          </a:p>
        </p:txBody>
      </p:sp>
      <p:sp>
        <p:nvSpPr>
          <p:cNvPr id="3" name="Title 2"/>
          <p:cNvSpPr>
            <a:spLocks noGrp="1"/>
          </p:cNvSpPr>
          <p:nvPr>
            <p:ph type="title"/>
          </p:nvPr>
        </p:nvSpPr>
        <p:spPr/>
        <p:txBody>
          <a:bodyPr/>
          <a:lstStyle/>
          <a:p>
            <a:r>
              <a:rPr lang="en-US" dirty="0" smtClean="0"/>
              <a:t>Registers</a:t>
            </a:r>
            <a:endParaRPr lang="en-US" dirty="0"/>
          </a:p>
        </p:txBody>
      </p:sp>
      <p:sp>
        <p:nvSpPr>
          <p:cNvPr id="4" name="Content Placeholder 3"/>
          <p:cNvSpPr>
            <a:spLocks noGrp="1"/>
          </p:cNvSpPr>
          <p:nvPr>
            <p:ph idx="1"/>
          </p:nvPr>
        </p:nvSpPr>
        <p:spPr/>
        <p:txBody>
          <a:bodyPr>
            <a:normAutofit fontScale="70000" lnSpcReduction="20000"/>
          </a:bodyPr>
          <a:lstStyle/>
          <a:p>
            <a:r>
              <a:rPr lang="en-US" b="1" dirty="0"/>
              <a:t>User-accessible registers</a:t>
            </a:r>
            <a:r>
              <a:rPr lang="en-US" dirty="0"/>
              <a:t> – The most common division of user-accessible registers is into data registers and address registers.</a:t>
            </a:r>
          </a:p>
          <a:p>
            <a:r>
              <a:rPr lang="en-US" b="1" dirty="0">
                <a:hlinkClick r:id="rId2" tooltip="Data (computing)"/>
              </a:rPr>
              <a:t>Data</a:t>
            </a:r>
            <a:r>
              <a:rPr lang="en-US" b="1" dirty="0"/>
              <a:t> registers</a:t>
            </a:r>
            <a:r>
              <a:rPr lang="en-US" dirty="0"/>
              <a:t> can hold numeric values such as </a:t>
            </a:r>
            <a:r>
              <a:rPr lang="en-US" dirty="0">
                <a:hlinkClick r:id="rId3" tooltip="Integer (computer science)"/>
              </a:rPr>
              <a:t>integer</a:t>
            </a:r>
            <a:r>
              <a:rPr lang="en-US" dirty="0"/>
              <a:t> and floating-point values, as well as </a:t>
            </a:r>
            <a:r>
              <a:rPr lang="en-US" dirty="0">
                <a:hlinkClick r:id="rId4" tooltip="Character (computing)"/>
              </a:rPr>
              <a:t>characters</a:t>
            </a:r>
            <a:r>
              <a:rPr lang="en-US" dirty="0"/>
              <a:t>, small </a:t>
            </a:r>
            <a:r>
              <a:rPr lang="en-US" dirty="0">
                <a:hlinkClick r:id="rId5" tooltip="Bit array"/>
              </a:rPr>
              <a:t>bit arrays</a:t>
            </a:r>
            <a:r>
              <a:rPr lang="en-US" dirty="0"/>
              <a:t> and other data. In some older and low end CPUs, a special data register, known as the </a:t>
            </a:r>
            <a:r>
              <a:rPr lang="en-US" dirty="0">
                <a:hlinkClick r:id="rId6" tooltip="Accumulator (computing)"/>
              </a:rPr>
              <a:t>accumulator</a:t>
            </a:r>
            <a:r>
              <a:rPr lang="en-US" dirty="0"/>
              <a:t>, is used implicitly for many operations.</a:t>
            </a:r>
          </a:p>
          <a:p>
            <a:r>
              <a:rPr lang="en-US" b="1" dirty="0">
                <a:hlinkClick r:id="rId7" tooltip="Memory address register"/>
              </a:rPr>
              <a:t>Address registers</a:t>
            </a:r>
            <a:r>
              <a:rPr lang="en-US" dirty="0"/>
              <a:t> hold </a:t>
            </a:r>
            <a:r>
              <a:rPr lang="en-US" dirty="0">
                <a:hlinkClick r:id="rId8" tooltip="Memory address"/>
              </a:rPr>
              <a:t>addresses</a:t>
            </a:r>
            <a:r>
              <a:rPr lang="en-US" dirty="0"/>
              <a:t> and are used by instructions that indirectly access </a:t>
            </a:r>
            <a:r>
              <a:rPr lang="en-US" dirty="0">
                <a:hlinkClick r:id="rId9" tooltip="Primary memory"/>
              </a:rPr>
              <a:t>primary memory</a:t>
            </a:r>
            <a:r>
              <a:rPr lang="en-US" dirty="0"/>
              <a:t>.</a:t>
            </a:r>
          </a:p>
          <a:p>
            <a:pPr lvl="1"/>
            <a:r>
              <a:rPr lang="en-US" dirty="0"/>
              <a:t>Some processors contain registers that may only be used to hold an address or only to hold numeric values (in some cases used as an </a:t>
            </a:r>
            <a:r>
              <a:rPr lang="en-US" dirty="0">
                <a:hlinkClick r:id="rId10" tooltip="Index register"/>
              </a:rPr>
              <a:t>index register</a:t>
            </a:r>
            <a:r>
              <a:rPr lang="en-US" dirty="0"/>
              <a:t> whose value is added as an offset from some address); others allow registers to hold either kind of quantity. A wide variety of possible </a:t>
            </a:r>
            <a:r>
              <a:rPr lang="en-US" dirty="0">
                <a:hlinkClick r:id="rId11" tooltip="Addressing mode"/>
              </a:rPr>
              <a:t>addressing modes</a:t>
            </a:r>
            <a:r>
              <a:rPr lang="en-US" dirty="0"/>
              <a:t>, used to specify the effective address of an operand, exist.</a:t>
            </a:r>
          </a:p>
          <a:p>
            <a:pPr lvl="1"/>
            <a:r>
              <a:rPr lang="en-US" dirty="0"/>
              <a:t>The </a:t>
            </a:r>
            <a:r>
              <a:rPr lang="en-US" dirty="0">
                <a:hlinkClick r:id="rId12" tooltip="Stack pointer"/>
              </a:rPr>
              <a:t>stack pointer</a:t>
            </a:r>
            <a:r>
              <a:rPr lang="en-US" dirty="0"/>
              <a:t> is used to manage the </a:t>
            </a:r>
            <a:r>
              <a:rPr lang="en-US" dirty="0">
                <a:hlinkClick r:id="rId13" tooltip="Run-time stack"/>
              </a:rPr>
              <a:t>run-time stack</a:t>
            </a:r>
            <a:r>
              <a:rPr lang="en-US" dirty="0"/>
              <a:t>. Rarely, other </a:t>
            </a:r>
            <a:r>
              <a:rPr lang="en-US" dirty="0">
                <a:hlinkClick r:id="rId14" tooltip="Stack (data structure)"/>
              </a:rPr>
              <a:t>data stacks</a:t>
            </a:r>
            <a:r>
              <a:rPr lang="en-US" dirty="0"/>
              <a:t> are addressed by dedicated address registers, see </a:t>
            </a:r>
            <a:r>
              <a:rPr lang="en-US" dirty="0">
                <a:hlinkClick r:id="rId15" tooltip="Stack machine"/>
              </a:rPr>
              <a:t>stack machine</a:t>
            </a:r>
            <a:r>
              <a:rPr lang="en-US" dirty="0"/>
              <a:t>.</a:t>
            </a:r>
          </a:p>
          <a:p>
            <a:endParaRPr lang="en-US" dirty="0"/>
          </a:p>
        </p:txBody>
      </p:sp>
    </p:spTree>
    <p:extLst>
      <p:ext uri="{BB962C8B-B14F-4D97-AF65-F5344CB8AC3E}">
        <p14:creationId xmlns:p14="http://schemas.microsoft.com/office/powerpoint/2010/main" val="1643378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4" descr="psw"/>
          <p:cNvPicPr>
            <a:picLocks noChangeAspect="1" noChangeArrowheads="1"/>
          </p:cNvPicPr>
          <p:nvPr/>
        </p:nvPicPr>
        <p:blipFill>
          <a:blip r:embed="rId2" cstate="print"/>
          <a:srcRect/>
          <a:stretch>
            <a:fillRect/>
          </a:stretch>
        </p:blipFill>
        <p:spPr bwMode="auto">
          <a:xfrm>
            <a:off x="152400" y="1525256"/>
            <a:ext cx="8229600" cy="5162882"/>
          </a:xfrm>
          <a:prstGeom prst="rect">
            <a:avLst/>
          </a:prstGeom>
          <a:noFill/>
          <a:ln w="9525">
            <a:noFill/>
            <a:miter lim="800000"/>
            <a:headEnd/>
            <a:tailEnd/>
          </a:ln>
        </p:spPr>
      </p:pic>
      <p:sp>
        <p:nvSpPr>
          <p:cNvPr id="7170" name="Rectangle 2"/>
          <p:cNvSpPr>
            <a:spLocks noGrp="1" noChangeArrowheads="1"/>
          </p:cNvSpPr>
          <p:nvPr>
            <p:ph type="title"/>
          </p:nvPr>
        </p:nvSpPr>
        <p:spPr/>
        <p:txBody>
          <a:bodyPr/>
          <a:lstStyle/>
          <a:p>
            <a:r>
              <a:rPr lang="en-US" smtClean="0"/>
              <a:t>Program Status Word</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4471012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35</a:t>
            </a:fld>
            <a:endParaRPr lang="en-US" dirty="0"/>
          </a:p>
        </p:txBody>
      </p:sp>
      <p:sp>
        <p:nvSpPr>
          <p:cNvPr id="3" name="Title 2"/>
          <p:cNvSpPr>
            <a:spLocks noGrp="1"/>
          </p:cNvSpPr>
          <p:nvPr>
            <p:ph type="title"/>
          </p:nvPr>
        </p:nvSpPr>
        <p:spPr/>
        <p:txBody>
          <a:bodyPr/>
          <a:lstStyle/>
          <a:p>
            <a:r>
              <a:rPr lang="en-US" dirty="0"/>
              <a:t>A </a:t>
            </a:r>
            <a:r>
              <a:rPr lang="en-US" dirty="0" smtClean="0"/>
              <a:t>Typical Stack</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3444" y="685800"/>
            <a:ext cx="2420067"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4891" y="2979311"/>
            <a:ext cx="2797175" cy="323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61478" y="1745988"/>
            <a:ext cx="4572000" cy="4247317"/>
          </a:xfrm>
          <a:prstGeom prst="rect">
            <a:avLst/>
          </a:prstGeom>
        </p:spPr>
        <p:txBody>
          <a:bodyPr>
            <a:spAutoFit/>
          </a:bodyPr>
          <a:lstStyle/>
          <a:p>
            <a:r>
              <a:rPr lang="en-US" dirty="0"/>
              <a:t>A typical stack, storing local data and call information for nested procedure calls (not necessarily nested procedures!). This stack grows downward from its origin. The stack pointer points to the current topmost datum on the stack. A push operation decrements the pointer and copies the data to the stack; a pop operation copies data from the stack and then increments the pointer. Each procedure called in the program stores procedure return information (in yellow) and local data (in other colors) by pushing them onto the stack. This type of stack implementation is extremely common, but it is vulnerable to buffer overflow </a:t>
            </a:r>
            <a:r>
              <a:rPr lang="en-US" dirty="0" smtClean="0"/>
              <a:t>attacks.</a:t>
            </a:r>
            <a:endParaRPr lang="en-US" dirty="0"/>
          </a:p>
        </p:txBody>
      </p:sp>
    </p:spTree>
    <p:extLst>
      <p:ext uri="{BB962C8B-B14F-4D97-AF65-F5344CB8AC3E}">
        <p14:creationId xmlns:p14="http://schemas.microsoft.com/office/powerpoint/2010/main" val="11702852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smtClean="0"/>
              <a:t>External Components</a:t>
            </a:r>
          </a:p>
        </p:txBody>
      </p:sp>
      <p:sp>
        <p:nvSpPr>
          <p:cNvPr id="8195" name="Rectangle 3"/>
          <p:cNvSpPr>
            <a:spLocks noGrp="1" noChangeArrowheads="1"/>
          </p:cNvSpPr>
          <p:nvPr>
            <p:ph idx="1"/>
          </p:nvPr>
        </p:nvSpPr>
        <p:spPr/>
        <p:txBody>
          <a:bodyPr/>
          <a:lstStyle/>
          <a:p>
            <a:pPr>
              <a:buNone/>
            </a:pPr>
            <a:r>
              <a:rPr lang="en-US" dirty="0" smtClean="0"/>
              <a:t>Address Bus – a series of wires that the CPU and other components share that provide access to a memory ADDRESS to access</a:t>
            </a:r>
          </a:p>
          <a:p>
            <a:pPr>
              <a:buNone/>
            </a:pPr>
            <a:r>
              <a:rPr lang="en-US" dirty="0" smtClean="0"/>
              <a:t>Data Bus – a series of wires that the CPU and other components share that deliver the actual DATA for the memory location currently being accessed</a:t>
            </a:r>
          </a:p>
          <a:p>
            <a:endParaRPr lang="en-US" dirty="0" smtClean="0"/>
          </a:p>
          <a:p>
            <a:r>
              <a:rPr lang="en-US" dirty="0" smtClean="0"/>
              <a:t>(see visualization)</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2948082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mtClean="0"/>
              <a:t>Memory Access</a:t>
            </a:r>
          </a:p>
        </p:txBody>
      </p:sp>
      <p:graphicFrame>
        <p:nvGraphicFramePr>
          <p:cNvPr id="193539" name="Group 3"/>
          <p:cNvGraphicFramePr>
            <a:graphicFrameLocks noGrp="1"/>
          </p:cNvGraphicFramePr>
          <p:nvPr>
            <p:ph type="tbl" idx="1"/>
          </p:nvPr>
        </p:nvGraphicFramePr>
        <p:xfrm>
          <a:off x="457200" y="1600200"/>
          <a:ext cx="8382000" cy="1043623"/>
        </p:xfrm>
        <a:graphic>
          <a:graphicData uri="http://schemas.openxmlformats.org/drawingml/2006/table">
            <a:tbl>
              <a:tblPr/>
              <a:tblGrid>
                <a:gridCol w="3070991">
                  <a:extLst>
                    <a:ext uri="{9D8B030D-6E8A-4147-A177-3AD203B41FA5}">
                      <a16:colId xmlns:a16="http://schemas.microsoft.com/office/drawing/2014/main" val="20000"/>
                    </a:ext>
                  </a:extLst>
                </a:gridCol>
                <a:gridCol w="5311009">
                  <a:extLst>
                    <a:ext uri="{9D8B030D-6E8A-4147-A177-3AD203B41FA5}">
                      <a16:colId xmlns:a16="http://schemas.microsoft.com/office/drawing/2014/main" val="20001"/>
                    </a:ext>
                  </a:extLst>
                </a:gridCol>
              </a:tblGrid>
              <a:tr h="4619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cs typeface="Arial" charset="0"/>
                        </a:rPr>
                        <a:t>Address (Bus)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Data (Bus)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54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00000101        (5)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cs typeface="Arial" charset="0"/>
                        </a:rPr>
                        <a:t>00100010         (34)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9230" name="Text Box 14"/>
          <p:cNvSpPr txBox="1">
            <a:spLocks noChangeArrowheads="1"/>
          </p:cNvSpPr>
          <p:nvPr/>
        </p:nvSpPr>
        <p:spPr bwMode="auto">
          <a:xfrm>
            <a:off x="152400" y="2819400"/>
            <a:ext cx="8382000" cy="3693319"/>
          </a:xfrm>
          <a:prstGeom prst="rect">
            <a:avLst/>
          </a:prstGeom>
          <a:noFill/>
          <a:ln w="9525">
            <a:noFill/>
            <a:miter lim="800000"/>
            <a:headEnd/>
            <a:tailEnd/>
          </a:ln>
        </p:spPr>
        <p:txBody>
          <a:bodyPr wrap="square">
            <a:spAutoFit/>
          </a:bodyPr>
          <a:lstStyle/>
          <a:p>
            <a:pPr>
              <a:spcBef>
                <a:spcPct val="50000"/>
              </a:spcBef>
            </a:pPr>
            <a:r>
              <a:rPr lang="en-US" sz="2600" dirty="0">
                <a:latin typeface="+mj-lt"/>
              </a:rPr>
              <a:t>If the CPU wants to access memory location 5, it would put 00000101 on the ADDRESS BUS and issues a READ request.</a:t>
            </a:r>
          </a:p>
          <a:p>
            <a:pPr>
              <a:spcBef>
                <a:spcPct val="50000"/>
              </a:spcBef>
            </a:pPr>
            <a:r>
              <a:rPr lang="en-US" sz="2600" dirty="0">
                <a:latin typeface="+mj-lt"/>
              </a:rPr>
              <a:t>The memory controller would look up the value in memory location 5 and return the value on the DATA bus, in this case if memory location 5 had the number 34 stored in it. The value returned on the DATA bus would be binary 34 (00100010)</a:t>
            </a:r>
          </a:p>
          <a:p>
            <a:pPr algn="ctr">
              <a:spcBef>
                <a:spcPct val="50000"/>
              </a:spcBef>
            </a:pPr>
            <a:r>
              <a:rPr lang="en-US" sz="2600" dirty="0" smtClean="0">
                <a:latin typeface="+mj-lt"/>
              </a:rPr>
              <a:t>(visualization on next slides)</a:t>
            </a:r>
            <a:endParaRPr lang="en-US" sz="2600" dirty="0">
              <a:latin typeface="+mj-lt"/>
            </a:endParaRPr>
          </a:p>
        </p:txBody>
      </p:sp>
      <p:sp>
        <p:nvSpPr>
          <p:cNvPr id="5" name="Rectangle 4"/>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269258932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smtClean="0"/>
              <a:t>Memory Buses (read example)</a:t>
            </a:r>
          </a:p>
        </p:txBody>
      </p:sp>
      <p:pic>
        <p:nvPicPr>
          <p:cNvPr id="10243" name="Picture 4" descr="memory-address-bus-1"/>
          <p:cNvPicPr>
            <a:picLocks noChangeAspect="1" noChangeArrowheads="1"/>
          </p:cNvPicPr>
          <p:nvPr/>
        </p:nvPicPr>
        <p:blipFill>
          <a:blip r:embed="rId2" cstate="print"/>
          <a:srcRect/>
          <a:stretch>
            <a:fillRect/>
          </a:stretch>
        </p:blipFill>
        <p:spPr bwMode="auto">
          <a:xfrm>
            <a:off x="152400" y="1555366"/>
            <a:ext cx="8534400" cy="5145471"/>
          </a:xfrm>
          <a:prstGeom prst="rect">
            <a:avLst/>
          </a:prstGeom>
          <a:noFill/>
          <a:ln w="9525">
            <a:noFill/>
            <a:miter lim="800000"/>
            <a:headEnd/>
            <a:tailEnd/>
          </a:ln>
        </p:spPr>
      </p:pic>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41580583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mtClean="0"/>
              <a:t>Memory Buses (read example)</a:t>
            </a:r>
          </a:p>
        </p:txBody>
      </p:sp>
      <p:pic>
        <p:nvPicPr>
          <p:cNvPr id="11267" name="Picture 4" descr="memory-address-bus-2"/>
          <p:cNvPicPr>
            <a:picLocks noChangeAspect="1" noChangeArrowheads="1"/>
          </p:cNvPicPr>
          <p:nvPr/>
        </p:nvPicPr>
        <p:blipFill>
          <a:blip r:embed="rId2" cstate="print"/>
          <a:srcRect/>
          <a:stretch>
            <a:fillRect/>
          </a:stretch>
        </p:blipFill>
        <p:spPr bwMode="auto">
          <a:xfrm>
            <a:off x="152401" y="1534824"/>
            <a:ext cx="8610600" cy="5191413"/>
          </a:xfrm>
          <a:prstGeom prst="rect">
            <a:avLst/>
          </a:prstGeom>
          <a:noFill/>
          <a:ln w="9525">
            <a:noFill/>
            <a:miter lim="800000"/>
            <a:headEnd/>
            <a:tailEnd/>
          </a:ln>
        </p:spPr>
      </p:pic>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9337832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58078" y="2476806"/>
            <a:ext cx="2496312" cy="407674"/>
            <a:chOff x="2218944" y="3500"/>
            <a:chExt cx="2496312" cy="568095"/>
          </a:xfrm>
          <a:solidFill>
            <a:schemeClr val="tx2"/>
          </a:solidFill>
        </p:grpSpPr>
        <p:sp>
          <p:nvSpPr>
            <p:cNvPr id="33" name="Rounded Rectangle 32"/>
            <p:cNvSpPr/>
            <p:nvPr/>
          </p:nvSpPr>
          <p:spPr>
            <a:xfrm>
              <a:off x="2218944" y="3500"/>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Rounded Rectangle 4"/>
            <p:cNvSpPr/>
            <p:nvPr/>
          </p:nvSpPr>
          <p:spPr>
            <a:xfrm>
              <a:off x="2246676" y="31232"/>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and Risk Management</a:t>
              </a:r>
              <a:endParaRPr lang="en-US" sz="1200" b="1" kern="1200" dirty="0"/>
            </a:p>
          </p:txBody>
        </p:sp>
      </p:grpSp>
      <p:grpSp>
        <p:nvGrpSpPr>
          <p:cNvPr id="6" name="Group 5"/>
          <p:cNvGrpSpPr/>
          <p:nvPr/>
        </p:nvGrpSpPr>
        <p:grpSpPr>
          <a:xfrm>
            <a:off x="5958078" y="3345196"/>
            <a:ext cx="2496312" cy="407674"/>
            <a:chOff x="2218944" y="600001"/>
            <a:chExt cx="2496312" cy="568095"/>
          </a:xfrm>
          <a:solidFill>
            <a:schemeClr val="accent4"/>
          </a:solidFill>
        </p:grpSpPr>
        <p:sp>
          <p:nvSpPr>
            <p:cNvPr id="31" name="Rounded Rectangle 30"/>
            <p:cNvSpPr/>
            <p:nvPr/>
          </p:nvSpPr>
          <p:spPr>
            <a:xfrm>
              <a:off x="2218944" y="6000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p:nvPr/>
          </p:nvSpPr>
          <p:spPr>
            <a:xfrm>
              <a:off x="2246676" y="6277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Engineering</a:t>
              </a:r>
              <a:endParaRPr lang="en-US" sz="1200" b="1" kern="1200" dirty="0"/>
            </a:p>
          </p:txBody>
        </p:sp>
      </p:grpSp>
      <p:grpSp>
        <p:nvGrpSpPr>
          <p:cNvPr id="7" name="Group 6"/>
          <p:cNvGrpSpPr/>
          <p:nvPr/>
        </p:nvGrpSpPr>
        <p:grpSpPr>
          <a:xfrm>
            <a:off x="5961888" y="3777064"/>
            <a:ext cx="2496312" cy="407674"/>
            <a:chOff x="2218944" y="1196501"/>
            <a:chExt cx="2496312" cy="568095"/>
          </a:xfrm>
          <a:solidFill>
            <a:schemeClr val="accent4"/>
          </a:solidFill>
        </p:grpSpPr>
        <p:sp>
          <p:nvSpPr>
            <p:cNvPr id="29" name="Rounded Rectangle 28"/>
            <p:cNvSpPr/>
            <p:nvPr/>
          </p:nvSpPr>
          <p:spPr>
            <a:xfrm>
              <a:off x="2218944" y="11965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Rounded Rectangle 8"/>
            <p:cNvSpPr/>
            <p:nvPr/>
          </p:nvSpPr>
          <p:spPr>
            <a:xfrm>
              <a:off x="2246676" y="12242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Assessment and Testing</a:t>
              </a:r>
              <a:endParaRPr lang="en-US" sz="1200" b="1" kern="1200" dirty="0"/>
            </a:p>
          </p:txBody>
        </p:sp>
      </p:grpSp>
      <p:grpSp>
        <p:nvGrpSpPr>
          <p:cNvPr id="10" name="Group 9"/>
          <p:cNvGrpSpPr/>
          <p:nvPr/>
        </p:nvGrpSpPr>
        <p:grpSpPr>
          <a:xfrm>
            <a:off x="5961888" y="4201978"/>
            <a:ext cx="2496312" cy="407674"/>
            <a:chOff x="2218944" y="2986002"/>
            <a:chExt cx="2496312" cy="568095"/>
          </a:xfrm>
        </p:grpSpPr>
        <p:sp>
          <p:nvSpPr>
            <p:cNvPr id="23" name="Rounded Rectangle 22"/>
            <p:cNvSpPr/>
            <p:nvPr/>
          </p:nvSpPr>
          <p:spPr>
            <a:xfrm>
              <a:off x="2218944" y="29860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ounded Rectangle 14"/>
            <p:cNvSpPr/>
            <p:nvPr/>
          </p:nvSpPr>
          <p:spPr>
            <a:xfrm>
              <a:off x="2246676" y="30137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Asset Security</a:t>
              </a:r>
              <a:endParaRPr lang="en-US" sz="1200" b="1" kern="1200" dirty="0"/>
            </a:p>
          </p:txBody>
        </p:sp>
      </p:grpSp>
      <p:grpSp>
        <p:nvGrpSpPr>
          <p:cNvPr id="11" name="Group 10"/>
          <p:cNvGrpSpPr/>
          <p:nvPr/>
        </p:nvGrpSpPr>
        <p:grpSpPr>
          <a:xfrm>
            <a:off x="5961888" y="4630036"/>
            <a:ext cx="2496312" cy="407674"/>
            <a:chOff x="2218944" y="3582502"/>
            <a:chExt cx="2496312" cy="568095"/>
          </a:xfrm>
        </p:grpSpPr>
        <p:sp>
          <p:nvSpPr>
            <p:cNvPr id="21" name="Rounded Rectangle 20"/>
            <p:cNvSpPr/>
            <p:nvPr/>
          </p:nvSpPr>
          <p:spPr>
            <a:xfrm>
              <a:off x="2218944" y="35825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Rounded Rectangle 16"/>
            <p:cNvSpPr/>
            <p:nvPr/>
          </p:nvSpPr>
          <p:spPr>
            <a:xfrm>
              <a:off x="2246676" y="36102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Communications and Network Security</a:t>
              </a:r>
              <a:endParaRPr lang="en-US" sz="1200" b="1" kern="1200" dirty="0"/>
            </a:p>
          </p:txBody>
        </p:sp>
      </p:grpSp>
      <p:grpSp>
        <p:nvGrpSpPr>
          <p:cNvPr id="12" name="Group 11"/>
          <p:cNvGrpSpPr/>
          <p:nvPr/>
        </p:nvGrpSpPr>
        <p:grpSpPr>
          <a:xfrm>
            <a:off x="5961888" y="5058095"/>
            <a:ext cx="2496312" cy="407674"/>
            <a:chOff x="2218944" y="4179003"/>
            <a:chExt cx="2496312" cy="568095"/>
          </a:xfrm>
        </p:grpSpPr>
        <p:sp>
          <p:nvSpPr>
            <p:cNvPr id="19" name="Rounded Rectangle 18"/>
            <p:cNvSpPr/>
            <p:nvPr/>
          </p:nvSpPr>
          <p:spPr>
            <a:xfrm>
              <a:off x="2218944" y="4179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ounded Rectangle 18"/>
            <p:cNvSpPr/>
            <p:nvPr/>
          </p:nvSpPr>
          <p:spPr>
            <a:xfrm>
              <a:off x="2246676" y="4206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Identity and Access Management</a:t>
              </a:r>
              <a:endParaRPr lang="en-US" sz="1200" b="1" kern="1200" dirty="0"/>
            </a:p>
          </p:txBody>
        </p:sp>
      </p:grpSp>
      <p:grpSp>
        <p:nvGrpSpPr>
          <p:cNvPr id="13" name="Group 12"/>
          <p:cNvGrpSpPr/>
          <p:nvPr/>
        </p:nvGrpSpPr>
        <p:grpSpPr>
          <a:xfrm>
            <a:off x="5961888" y="5486153"/>
            <a:ext cx="2496312" cy="407674"/>
            <a:chOff x="2218944" y="4775503"/>
            <a:chExt cx="2496312" cy="568095"/>
          </a:xfrm>
        </p:grpSpPr>
        <p:sp>
          <p:nvSpPr>
            <p:cNvPr id="17" name="Rounded Rectangle 16"/>
            <p:cNvSpPr/>
            <p:nvPr/>
          </p:nvSpPr>
          <p:spPr>
            <a:xfrm>
              <a:off x="2218944" y="47755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ounded Rectangle 20"/>
            <p:cNvSpPr/>
            <p:nvPr/>
          </p:nvSpPr>
          <p:spPr>
            <a:xfrm>
              <a:off x="2246676" y="48032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Operations</a:t>
              </a:r>
              <a:endParaRPr lang="en-US" sz="1200" b="1" kern="1200" dirty="0"/>
            </a:p>
          </p:txBody>
        </p:sp>
      </p:grpSp>
      <p:grpSp>
        <p:nvGrpSpPr>
          <p:cNvPr id="14" name="Group 13"/>
          <p:cNvGrpSpPr/>
          <p:nvPr/>
        </p:nvGrpSpPr>
        <p:grpSpPr>
          <a:xfrm>
            <a:off x="5961888" y="5914211"/>
            <a:ext cx="2496312" cy="407674"/>
            <a:chOff x="2218944" y="5372003"/>
            <a:chExt cx="2496312" cy="568095"/>
          </a:xfrm>
        </p:grpSpPr>
        <p:sp>
          <p:nvSpPr>
            <p:cNvPr id="15" name="Rounded Rectangle 14"/>
            <p:cNvSpPr/>
            <p:nvPr/>
          </p:nvSpPr>
          <p:spPr>
            <a:xfrm>
              <a:off x="2218944" y="5372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ounded Rectangle 22"/>
            <p:cNvSpPr/>
            <p:nvPr/>
          </p:nvSpPr>
          <p:spPr>
            <a:xfrm>
              <a:off x="2246676" y="5399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Software Development Security</a:t>
              </a:r>
              <a:endParaRPr lang="en-US" sz="1200" b="1" kern="1200" dirty="0"/>
            </a:p>
          </p:txBody>
        </p:sp>
      </p:grpSp>
      <p:grpSp>
        <p:nvGrpSpPr>
          <p:cNvPr id="36" name="Group 35"/>
          <p:cNvGrpSpPr/>
          <p:nvPr/>
        </p:nvGrpSpPr>
        <p:grpSpPr>
          <a:xfrm>
            <a:off x="5958078" y="1532121"/>
            <a:ext cx="2500122" cy="407674"/>
            <a:chOff x="2218944" y="3500"/>
            <a:chExt cx="2500122" cy="568095"/>
          </a:xfrm>
        </p:grpSpPr>
        <p:sp>
          <p:nvSpPr>
            <p:cNvPr id="37" name="Rounded Rectangle 36"/>
            <p:cNvSpPr/>
            <p:nvPr/>
          </p:nvSpPr>
          <p:spPr>
            <a:xfrm>
              <a:off x="2218944" y="3500"/>
              <a:ext cx="2496312" cy="568095"/>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sp>
        <p:sp>
          <p:nvSpPr>
            <p:cNvPr id="38" name="Rounded Rectangle 4"/>
            <p:cNvSpPr/>
            <p:nvPr/>
          </p:nvSpPr>
          <p:spPr>
            <a:xfrm>
              <a:off x="2218944" y="31232"/>
              <a:ext cx="2500122" cy="512631"/>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600" b="1" dirty="0"/>
                <a:t>Current </a:t>
              </a:r>
              <a:r>
                <a:rPr lang="en-US" sz="1600" b="1" dirty="0" smtClean="0"/>
                <a:t>CISSP Domains</a:t>
              </a:r>
              <a:endParaRPr lang="en-US" sz="1600" b="1" kern="1200" dirty="0"/>
            </a:p>
          </p:txBody>
        </p:sp>
      </p:grpSp>
      <p:grpSp>
        <p:nvGrpSpPr>
          <p:cNvPr id="39" name="Group 38"/>
          <p:cNvGrpSpPr/>
          <p:nvPr/>
        </p:nvGrpSpPr>
        <p:grpSpPr>
          <a:xfrm>
            <a:off x="2404410" y="5059866"/>
            <a:ext cx="2724912" cy="407674"/>
            <a:chOff x="2218944" y="3500"/>
            <a:chExt cx="2496312" cy="568095"/>
          </a:xfrm>
        </p:grpSpPr>
        <p:sp>
          <p:nvSpPr>
            <p:cNvPr id="40" name="Rounded Rectangle 39"/>
            <p:cNvSpPr/>
            <p:nvPr/>
          </p:nvSpPr>
          <p:spPr>
            <a:xfrm>
              <a:off x="2218944" y="3500"/>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Rounded Rectangle 4"/>
            <p:cNvSpPr/>
            <p:nvPr/>
          </p:nvSpPr>
          <p:spPr>
            <a:xfrm>
              <a:off x="2246676" y="31232"/>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Access Control</a:t>
              </a:r>
              <a:endParaRPr lang="en-US" sz="1200" b="1" kern="1200" dirty="0"/>
            </a:p>
          </p:txBody>
        </p:sp>
      </p:grpSp>
      <p:grpSp>
        <p:nvGrpSpPr>
          <p:cNvPr id="42" name="Group 41"/>
          <p:cNvGrpSpPr/>
          <p:nvPr/>
        </p:nvGrpSpPr>
        <p:grpSpPr>
          <a:xfrm>
            <a:off x="2404410" y="4632532"/>
            <a:ext cx="2724912" cy="407674"/>
            <a:chOff x="2218944" y="600001"/>
            <a:chExt cx="2496312" cy="568095"/>
          </a:xfrm>
        </p:grpSpPr>
        <p:sp>
          <p:nvSpPr>
            <p:cNvPr id="43" name="Rounded Rectangle 42"/>
            <p:cNvSpPr/>
            <p:nvPr/>
          </p:nvSpPr>
          <p:spPr>
            <a:xfrm>
              <a:off x="2218944" y="600001"/>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Rounded Rectangle 6"/>
            <p:cNvSpPr/>
            <p:nvPr/>
          </p:nvSpPr>
          <p:spPr>
            <a:xfrm>
              <a:off x="2246676" y="627733"/>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dirty="0" smtClean="0"/>
                <a:t>Telecommunications and Network Security </a:t>
              </a:r>
              <a:endParaRPr lang="en-US" sz="1200" b="1" kern="1200" dirty="0"/>
            </a:p>
          </p:txBody>
        </p:sp>
      </p:grpSp>
      <p:grpSp>
        <p:nvGrpSpPr>
          <p:cNvPr id="45" name="Group 44"/>
          <p:cNvGrpSpPr/>
          <p:nvPr/>
        </p:nvGrpSpPr>
        <p:grpSpPr>
          <a:xfrm>
            <a:off x="2404410" y="2068528"/>
            <a:ext cx="2724912" cy="407674"/>
            <a:chOff x="2218944" y="1196501"/>
            <a:chExt cx="2496312" cy="568095"/>
          </a:xfrm>
          <a:solidFill>
            <a:schemeClr val="tx2"/>
          </a:solidFill>
        </p:grpSpPr>
        <p:sp>
          <p:nvSpPr>
            <p:cNvPr id="46" name="Rounded Rectangle 45"/>
            <p:cNvSpPr/>
            <p:nvPr/>
          </p:nvSpPr>
          <p:spPr>
            <a:xfrm>
              <a:off x="2218944" y="11965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Rounded Rectangle 8"/>
            <p:cNvSpPr/>
            <p:nvPr/>
          </p:nvSpPr>
          <p:spPr>
            <a:xfrm>
              <a:off x="2246676" y="12242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dirty="0" smtClean="0"/>
                <a:t>Information Security Governance and Risk Management </a:t>
              </a:r>
              <a:endParaRPr lang="en-US" sz="1200" b="1" kern="1200" dirty="0"/>
            </a:p>
          </p:txBody>
        </p:sp>
      </p:grpSp>
      <p:grpSp>
        <p:nvGrpSpPr>
          <p:cNvPr id="48" name="Group 47"/>
          <p:cNvGrpSpPr/>
          <p:nvPr/>
        </p:nvGrpSpPr>
        <p:grpSpPr>
          <a:xfrm>
            <a:off x="2404410" y="5914537"/>
            <a:ext cx="2724912" cy="407674"/>
            <a:chOff x="2218944" y="1793001"/>
            <a:chExt cx="2496312" cy="568095"/>
          </a:xfrm>
        </p:grpSpPr>
        <p:sp>
          <p:nvSpPr>
            <p:cNvPr id="49" name="Rounded Rectangle 48"/>
            <p:cNvSpPr/>
            <p:nvPr/>
          </p:nvSpPr>
          <p:spPr>
            <a:xfrm>
              <a:off x="2218944" y="1793001"/>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Rounded Rectangle 10"/>
            <p:cNvSpPr/>
            <p:nvPr/>
          </p:nvSpPr>
          <p:spPr>
            <a:xfrm>
              <a:off x="2246676" y="1820733"/>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Software Development Security </a:t>
              </a:r>
              <a:endParaRPr lang="en-US" sz="1200" b="1" kern="1200" dirty="0"/>
            </a:p>
          </p:txBody>
        </p:sp>
      </p:grpSp>
      <p:grpSp>
        <p:nvGrpSpPr>
          <p:cNvPr id="51" name="Group 50"/>
          <p:cNvGrpSpPr/>
          <p:nvPr/>
        </p:nvGrpSpPr>
        <p:grpSpPr>
          <a:xfrm>
            <a:off x="2404410" y="3350530"/>
            <a:ext cx="2724912" cy="407674"/>
            <a:chOff x="2218944" y="2389502"/>
            <a:chExt cx="2496312" cy="568095"/>
          </a:xfrm>
          <a:solidFill>
            <a:schemeClr val="accent4"/>
          </a:solidFill>
        </p:grpSpPr>
        <p:sp>
          <p:nvSpPr>
            <p:cNvPr id="52" name="Rounded Rectangle 51"/>
            <p:cNvSpPr/>
            <p:nvPr/>
          </p:nvSpPr>
          <p:spPr>
            <a:xfrm>
              <a:off x="2218944" y="2389502"/>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Rounded Rectangle 12"/>
            <p:cNvSpPr/>
            <p:nvPr/>
          </p:nvSpPr>
          <p:spPr>
            <a:xfrm>
              <a:off x="2246676" y="2417234"/>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Cryptography </a:t>
              </a:r>
              <a:endParaRPr lang="en-US" sz="1200" b="1" kern="1200" dirty="0"/>
            </a:p>
          </p:txBody>
        </p:sp>
      </p:grpSp>
      <p:grpSp>
        <p:nvGrpSpPr>
          <p:cNvPr id="54" name="Group 53"/>
          <p:cNvGrpSpPr/>
          <p:nvPr/>
        </p:nvGrpSpPr>
        <p:grpSpPr>
          <a:xfrm>
            <a:off x="2404410" y="3777864"/>
            <a:ext cx="2724912" cy="407674"/>
            <a:chOff x="2218944" y="2986002"/>
            <a:chExt cx="2496312" cy="568095"/>
          </a:xfrm>
          <a:solidFill>
            <a:schemeClr val="accent4"/>
          </a:solidFill>
        </p:grpSpPr>
        <p:sp>
          <p:nvSpPr>
            <p:cNvPr id="55" name="Rounded Rectangle 54"/>
            <p:cNvSpPr/>
            <p:nvPr/>
          </p:nvSpPr>
          <p:spPr>
            <a:xfrm>
              <a:off x="2218944" y="2986002"/>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6" name="Rounded Rectangle 14"/>
            <p:cNvSpPr/>
            <p:nvPr/>
          </p:nvSpPr>
          <p:spPr>
            <a:xfrm>
              <a:off x="2246676" y="3013734"/>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Security Architecture and Design </a:t>
              </a:r>
              <a:endParaRPr lang="en-US" sz="1200" b="1" kern="1200" dirty="0"/>
            </a:p>
          </p:txBody>
        </p:sp>
      </p:grpSp>
      <p:grpSp>
        <p:nvGrpSpPr>
          <p:cNvPr id="57" name="Group 56"/>
          <p:cNvGrpSpPr/>
          <p:nvPr/>
        </p:nvGrpSpPr>
        <p:grpSpPr>
          <a:xfrm>
            <a:off x="2404410" y="5487200"/>
            <a:ext cx="2724912" cy="407674"/>
            <a:chOff x="2218944" y="3582502"/>
            <a:chExt cx="2496312" cy="568095"/>
          </a:xfrm>
        </p:grpSpPr>
        <p:sp>
          <p:nvSpPr>
            <p:cNvPr id="58" name="Rounded Rectangle 57"/>
            <p:cNvSpPr/>
            <p:nvPr/>
          </p:nvSpPr>
          <p:spPr>
            <a:xfrm>
              <a:off x="2218944" y="35825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Rounded Rectangle 16"/>
            <p:cNvSpPr/>
            <p:nvPr/>
          </p:nvSpPr>
          <p:spPr>
            <a:xfrm>
              <a:off x="2246676" y="36102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Operations Security </a:t>
              </a:r>
              <a:endParaRPr lang="en-US" sz="1200" b="1" kern="1200" dirty="0"/>
            </a:p>
          </p:txBody>
        </p:sp>
      </p:grpSp>
      <p:grpSp>
        <p:nvGrpSpPr>
          <p:cNvPr id="60" name="Group 59"/>
          <p:cNvGrpSpPr/>
          <p:nvPr/>
        </p:nvGrpSpPr>
        <p:grpSpPr>
          <a:xfrm>
            <a:off x="2404410" y="2495862"/>
            <a:ext cx="2724912" cy="407674"/>
            <a:chOff x="2218944" y="4179003"/>
            <a:chExt cx="2496312" cy="568095"/>
          </a:xfrm>
          <a:solidFill>
            <a:schemeClr val="tx2"/>
          </a:solidFill>
        </p:grpSpPr>
        <p:sp>
          <p:nvSpPr>
            <p:cNvPr id="61" name="Rounded Rectangle 60"/>
            <p:cNvSpPr/>
            <p:nvPr/>
          </p:nvSpPr>
          <p:spPr>
            <a:xfrm>
              <a:off x="2218944" y="4179003"/>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2" name="Rounded Rectangle 18"/>
            <p:cNvSpPr/>
            <p:nvPr/>
          </p:nvSpPr>
          <p:spPr>
            <a:xfrm>
              <a:off x="2246676" y="4206735"/>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Business Continuity and Disaster Recovery Planning </a:t>
              </a:r>
              <a:endParaRPr lang="en-US" sz="1200" b="1" kern="1200" dirty="0"/>
            </a:p>
          </p:txBody>
        </p:sp>
      </p:grpSp>
      <p:grpSp>
        <p:nvGrpSpPr>
          <p:cNvPr id="63" name="Group 62"/>
          <p:cNvGrpSpPr/>
          <p:nvPr/>
        </p:nvGrpSpPr>
        <p:grpSpPr>
          <a:xfrm>
            <a:off x="2404410" y="2923196"/>
            <a:ext cx="2724912" cy="407674"/>
            <a:chOff x="2218944" y="4775503"/>
            <a:chExt cx="2496312" cy="568095"/>
          </a:xfrm>
          <a:solidFill>
            <a:schemeClr val="tx2"/>
          </a:solidFill>
        </p:grpSpPr>
        <p:sp>
          <p:nvSpPr>
            <p:cNvPr id="64" name="Rounded Rectangle 63"/>
            <p:cNvSpPr/>
            <p:nvPr/>
          </p:nvSpPr>
          <p:spPr>
            <a:xfrm>
              <a:off x="2218944" y="4775503"/>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5" name="Rounded Rectangle 20"/>
            <p:cNvSpPr/>
            <p:nvPr/>
          </p:nvSpPr>
          <p:spPr>
            <a:xfrm>
              <a:off x="2246676" y="4803235"/>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Legal, Regulations, Investigations and Compliance</a:t>
              </a:r>
              <a:endParaRPr lang="en-US" sz="1200" b="1" kern="1200" dirty="0"/>
            </a:p>
          </p:txBody>
        </p:sp>
      </p:grpSp>
      <p:grpSp>
        <p:nvGrpSpPr>
          <p:cNvPr id="66" name="Group 65"/>
          <p:cNvGrpSpPr/>
          <p:nvPr/>
        </p:nvGrpSpPr>
        <p:grpSpPr>
          <a:xfrm>
            <a:off x="2404410" y="4205198"/>
            <a:ext cx="2724912" cy="407674"/>
            <a:chOff x="2218944" y="5372003"/>
            <a:chExt cx="2496312" cy="568095"/>
          </a:xfrm>
        </p:grpSpPr>
        <p:sp>
          <p:nvSpPr>
            <p:cNvPr id="67" name="Rounded Rectangle 66"/>
            <p:cNvSpPr/>
            <p:nvPr/>
          </p:nvSpPr>
          <p:spPr>
            <a:xfrm>
              <a:off x="2218944" y="5372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8" name="Rounded Rectangle 22"/>
            <p:cNvSpPr/>
            <p:nvPr/>
          </p:nvSpPr>
          <p:spPr>
            <a:xfrm>
              <a:off x="2246676" y="5399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Physical (Environmental) Security </a:t>
              </a:r>
              <a:endParaRPr lang="en-US" sz="1200" b="1" kern="1200" dirty="0"/>
            </a:p>
          </p:txBody>
        </p:sp>
      </p:grpSp>
      <p:grpSp>
        <p:nvGrpSpPr>
          <p:cNvPr id="69" name="Group 68"/>
          <p:cNvGrpSpPr/>
          <p:nvPr/>
        </p:nvGrpSpPr>
        <p:grpSpPr>
          <a:xfrm>
            <a:off x="1937387" y="1537517"/>
            <a:ext cx="3191935" cy="407674"/>
            <a:chOff x="2218944" y="3500"/>
            <a:chExt cx="2496312" cy="568095"/>
          </a:xfrm>
        </p:grpSpPr>
        <p:sp>
          <p:nvSpPr>
            <p:cNvPr id="70" name="Rounded Rectangle 69"/>
            <p:cNvSpPr/>
            <p:nvPr/>
          </p:nvSpPr>
          <p:spPr>
            <a:xfrm>
              <a:off x="2218944" y="3500"/>
              <a:ext cx="2496312" cy="568095"/>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sp>
        <p:sp>
          <p:nvSpPr>
            <p:cNvPr id="71" name="Rounded Rectangle 4"/>
            <p:cNvSpPr/>
            <p:nvPr/>
          </p:nvSpPr>
          <p:spPr>
            <a:xfrm>
              <a:off x="2218944" y="31232"/>
              <a:ext cx="2496312" cy="512631"/>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600" b="1" kern="1200" dirty="0" smtClean="0"/>
                <a:t>Shon </a:t>
              </a:r>
              <a:r>
                <a:rPr lang="en-US" sz="1600" b="1" dirty="0"/>
                <a:t>Harris Book – Chapters</a:t>
              </a:r>
              <a:endParaRPr lang="en-US" sz="1600" b="1" kern="1200" dirty="0"/>
            </a:p>
          </p:txBody>
        </p:sp>
      </p:grpSp>
      <p:grpSp>
        <p:nvGrpSpPr>
          <p:cNvPr id="72" name="Group 71"/>
          <p:cNvGrpSpPr/>
          <p:nvPr/>
        </p:nvGrpSpPr>
        <p:grpSpPr>
          <a:xfrm>
            <a:off x="1928922" y="5062255"/>
            <a:ext cx="762000" cy="407674"/>
            <a:chOff x="2218944" y="3500"/>
            <a:chExt cx="2496312" cy="568095"/>
          </a:xfrm>
        </p:grpSpPr>
        <p:sp>
          <p:nvSpPr>
            <p:cNvPr id="73" name="Rounded Rectangle 72"/>
            <p:cNvSpPr/>
            <p:nvPr/>
          </p:nvSpPr>
          <p:spPr>
            <a:xfrm>
              <a:off x="2218944" y="3500"/>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3</a:t>
              </a:r>
              <a:endParaRPr lang="en-US"/>
            </a:p>
          </p:txBody>
        </p:sp>
        <p:sp>
          <p:nvSpPr>
            <p:cNvPr id="74" name="Rounded Rectangle 4"/>
            <p:cNvSpPr/>
            <p:nvPr/>
          </p:nvSpPr>
          <p:spPr>
            <a:xfrm>
              <a:off x="2246676" y="31232"/>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75" name="Group 74"/>
          <p:cNvGrpSpPr/>
          <p:nvPr/>
        </p:nvGrpSpPr>
        <p:grpSpPr>
          <a:xfrm>
            <a:off x="1928922" y="4634921"/>
            <a:ext cx="762000" cy="407674"/>
            <a:chOff x="2218944" y="600001"/>
            <a:chExt cx="2496312" cy="568095"/>
          </a:xfrm>
        </p:grpSpPr>
        <p:sp>
          <p:nvSpPr>
            <p:cNvPr id="76" name="Rounded Rectangle 75"/>
            <p:cNvSpPr/>
            <p:nvPr/>
          </p:nvSpPr>
          <p:spPr>
            <a:xfrm>
              <a:off x="2218944" y="6000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6</a:t>
              </a:r>
              <a:endParaRPr lang="en-US"/>
            </a:p>
          </p:txBody>
        </p:sp>
        <p:sp>
          <p:nvSpPr>
            <p:cNvPr id="77" name="Rounded Rectangle 6"/>
            <p:cNvSpPr/>
            <p:nvPr/>
          </p:nvSpPr>
          <p:spPr>
            <a:xfrm>
              <a:off x="2246676" y="6277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78" name="Group 77"/>
          <p:cNvGrpSpPr/>
          <p:nvPr/>
        </p:nvGrpSpPr>
        <p:grpSpPr>
          <a:xfrm>
            <a:off x="1928922" y="2070917"/>
            <a:ext cx="762000" cy="407674"/>
            <a:chOff x="2218944" y="1196501"/>
            <a:chExt cx="2496312" cy="568095"/>
          </a:xfrm>
        </p:grpSpPr>
        <p:sp>
          <p:nvSpPr>
            <p:cNvPr id="79" name="Rounded Rectangle 78"/>
            <p:cNvSpPr/>
            <p:nvPr/>
          </p:nvSpPr>
          <p:spPr>
            <a:xfrm>
              <a:off x="2218944" y="11965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2</a:t>
              </a:r>
              <a:endParaRPr lang="en-US"/>
            </a:p>
          </p:txBody>
        </p:sp>
        <p:sp>
          <p:nvSpPr>
            <p:cNvPr id="80" name="Rounded Rectangle 8"/>
            <p:cNvSpPr/>
            <p:nvPr/>
          </p:nvSpPr>
          <p:spPr>
            <a:xfrm>
              <a:off x="2246676" y="12242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1" name="Group 80"/>
          <p:cNvGrpSpPr/>
          <p:nvPr/>
        </p:nvGrpSpPr>
        <p:grpSpPr>
          <a:xfrm>
            <a:off x="1928922" y="5916926"/>
            <a:ext cx="762000" cy="407674"/>
            <a:chOff x="2218944" y="1793001"/>
            <a:chExt cx="2496312" cy="568095"/>
          </a:xfrm>
        </p:grpSpPr>
        <p:sp>
          <p:nvSpPr>
            <p:cNvPr id="82" name="Rounded Rectangle 81"/>
            <p:cNvSpPr/>
            <p:nvPr/>
          </p:nvSpPr>
          <p:spPr>
            <a:xfrm>
              <a:off x="2218944" y="17930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10</a:t>
              </a:r>
              <a:endParaRPr lang="en-US"/>
            </a:p>
          </p:txBody>
        </p:sp>
        <p:sp>
          <p:nvSpPr>
            <p:cNvPr id="83" name="Rounded Rectangle 10"/>
            <p:cNvSpPr/>
            <p:nvPr/>
          </p:nvSpPr>
          <p:spPr>
            <a:xfrm>
              <a:off x="2246676" y="18207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4" name="Group 83"/>
          <p:cNvGrpSpPr/>
          <p:nvPr/>
        </p:nvGrpSpPr>
        <p:grpSpPr>
          <a:xfrm>
            <a:off x="1928922" y="3352919"/>
            <a:ext cx="762000" cy="407674"/>
            <a:chOff x="2218944" y="2389502"/>
            <a:chExt cx="2496312" cy="568095"/>
          </a:xfrm>
        </p:grpSpPr>
        <p:sp>
          <p:nvSpPr>
            <p:cNvPr id="85" name="Rounded Rectangle 84"/>
            <p:cNvSpPr/>
            <p:nvPr/>
          </p:nvSpPr>
          <p:spPr>
            <a:xfrm>
              <a:off x="2218944" y="23895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7</a:t>
              </a:r>
              <a:endParaRPr lang="en-US"/>
            </a:p>
          </p:txBody>
        </p:sp>
        <p:sp>
          <p:nvSpPr>
            <p:cNvPr id="86" name="Rounded Rectangle 12"/>
            <p:cNvSpPr/>
            <p:nvPr/>
          </p:nvSpPr>
          <p:spPr>
            <a:xfrm>
              <a:off x="2246676" y="24172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7" name="Group 86"/>
          <p:cNvGrpSpPr/>
          <p:nvPr/>
        </p:nvGrpSpPr>
        <p:grpSpPr>
          <a:xfrm>
            <a:off x="1928922" y="3780253"/>
            <a:ext cx="762000" cy="407674"/>
            <a:chOff x="2218944" y="2986002"/>
            <a:chExt cx="2496312" cy="568095"/>
          </a:xfrm>
        </p:grpSpPr>
        <p:sp>
          <p:nvSpPr>
            <p:cNvPr id="88" name="Rounded Rectangle 87"/>
            <p:cNvSpPr/>
            <p:nvPr/>
          </p:nvSpPr>
          <p:spPr>
            <a:xfrm>
              <a:off x="2218944" y="29860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4</a:t>
              </a:r>
              <a:endParaRPr lang="en-US"/>
            </a:p>
          </p:txBody>
        </p:sp>
        <p:sp>
          <p:nvSpPr>
            <p:cNvPr id="89" name="Rounded Rectangle 14"/>
            <p:cNvSpPr/>
            <p:nvPr/>
          </p:nvSpPr>
          <p:spPr>
            <a:xfrm>
              <a:off x="2246676" y="30137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0" name="Group 89"/>
          <p:cNvGrpSpPr/>
          <p:nvPr/>
        </p:nvGrpSpPr>
        <p:grpSpPr>
          <a:xfrm>
            <a:off x="1928922" y="5489589"/>
            <a:ext cx="762000" cy="407674"/>
            <a:chOff x="2218944" y="3582502"/>
            <a:chExt cx="2496312" cy="568095"/>
          </a:xfrm>
        </p:grpSpPr>
        <p:sp>
          <p:nvSpPr>
            <p:cNvPr id="91" name="Rounded Rectangle 90"/>
            <p:cNvSpPr/>
            <p:nvPr/>
          </p:nvSpPr>
          <p:spPr>
            <a:xfrm>
              <a:off x="2218944" y="35825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11</a:t>
              </a:r>
              <a:endParaRPr lang="en-US"/>
            </a:p>
          </p:txBody>
        </p:sp>
        <p:sp>
          <p:nvSpPr>
            <p:cNvPr id="92" name="Rounded Rectangle 16"/>
            <p:cNvSpPr/>
            <p:nvPr/>
          </p:nvSpPr>
          <p:spPr>
            <a:xfrm>
              <a:off x="2246676" y="36102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3" name="Group 92"/>
          <p:cNvGrpSpPr/>
          <p:nvPr/>
        </p:nvGrpSpPr>
        <p:grpSpPr>
          <a:xfrm>
            <a:off x="1928922" y="2498251"/>
            <a:ext cx="762000" cy="407674"/>
            <a:chOff x="2218944" y="4179003"/>
            <a:chExt cx="2496312" cy="568095"/>
          </a:xfrm>
        </p:grpSpPr>
        <p:sp>
          <p:nvSpPr>
            <p:cNvPr id="94" name="Rounded Rectangle 93"/>
            <p:cNvSpPr/>
            <p:nvPr/>
          </p:nvSpPr>
          <p:spPr>
            <a:xfrm>
              <a:off x="2218944" y="41790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8</a:t>
              </a:r>
              <a:endParaRPr lang="en-US"/>
            </a:p>
          </p:txBody>
        </p:sp>
        <p:sp>
          <p:nvSpPr>
            <p:cNvPr id="95" name="Rounded Rectangle 18"/>
            <p:cNvSpPr/>
            <p:nvPr/>
          </p:nvSpPr>
          <p:spPr>
            <a:xfrm>
              <a:off x="2246676" y="42067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6" name="Group 95"/>
          <p:cNvGrpSpPr/>
          <p:nvPr/>
        </p:nvGrpSpPr>
        <p:grpSpPr>
          <a:xfrm>
            <a:off x="1928922" y="2925585"/>
            <a:ext cx="762000" cy="407674"/>
            <a:chOff x="2218944" y="4775503"/>
            <a:chExt cx="2496312" cy="568095"/>
          </a:xfrm>
        </p:grpSpPr>
        <p:sp>
          <p:nvSpPr>
            <p:cNvPr id="97" name="Rounded Rectangle 96"/>
            <p:cNvSpPr/>
            <p:nvPr/>
          </p:nvSpPr>
          <p:spPr>
            <a:xfrm>
              <a:off x="2218944" y="47755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9</a:t>
              </a:r>
              <a:endParaRPr lang="en-US"/>
            </a:p>
          </p:txBody>
        </p:sp>
        <p:sp>
          <p:nvSpPr>
            <p:cNvPr id="98" name="Rounded Rectangle 20"/>
            <p:cNvSpPr/>
            <p:nvPr/>
          </p:nvSpPr>
          <p:spPr>
            <a:xfrm>
              <a:off x="2246676" y="48032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9" name="Group 98"/>
          <p:cNvGrpSpPr/>
          <p:nvPr/>
        </p:nvGrpSpPr>
        <p:grpSpPr>
          <a:xfrm>
            <a:off x="1928922" y="4207587"/>
            <a:ext cx="762000" cy="407674"/>
            <a:chOff x="2218944" y="5372003"/>
            <a:chExt cx="2496312" cy="568095"/>
          </a:xfrm>
        </p:grpSpPr>
        <p:sp>
          <p:nvSpPr>
            <p:cNvPr id="100" name="Rounded Rectangle 99"/>
            <p:cNvSpPr/>
            <p:nvPr/>
          </p:nvSpPr>
          <p:spPr>
            <a:xfrm>
              <a:off x="2218944" y="53720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5</a:t>
              </a:r>
              <a:endParaRPr lang="en-US"/>
            </a:p>
          </p:txBody>
        </p:sp>
        <p:sp>
          <p:nvSpPr>
            <p:cNvPr id="101" name="Rounded Rectangle 22"/>
            <p:cNvSpPr/>
            <p:nvPr/>
          </p:nvSpPr>
          <p:spPr>
            <a:xfrm>
              <a:off x="2246676" y="53997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cxnSp>
        <p:nvCxnSpPr>
          <p:cNvPr id="103" name="Straight Arrow Connector 102"/>
          <p:cNvCxnSpPr>
            <a:stCxn id="46" idx="3"/>
            <a:endCxn id="33" idx="1"/>
          </p:cNvCxnSpPr>
          <p:nvPr/>
        </p:nvCxnSpPr>
        <p:spPr>
          <a:xfrm>
            <a:off x="5129322" y="2272365"/>
            <a:ext cx="828756" cy="408278"/>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61" idx="3"/>
            <a:endCxn id="33" idx="1"/>
          </p:cNvCxnSpPr>
          <p:nvPr/>
        </p:nvCxnSpPr>
        <p:spPr>
          <a:xfrm flipV="1">
            <a:off x="5129322" y="2680643"/>
            <a:ext cx="828756" cy="1905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64" idx="3"/>
            <a:endCxn id="33" idx="1"/>
          </p:cNvCxnSpPr>
          <p:nvPr/>
        </p:nvCxnSpPr>
        <p:spPr>
          <a:xfrm flipV="1">
            <a:off x="5129322" y="2680643"/>
            <a:ext cx="828756" cy="44639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55" idx="3"/>
            <a:endCxn id="29" idx="1"/>
          </p:cNvCxnSpPr>
          <p:nvPr/>
        </p:nvCxnSpPr>
        <p:spPr>
          <a:xfrm flipV="1">
            <a:off x="5129322" y="3980901"/>
            <a:ext cx="832566" cy="80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52" idx="3"/>
            <a:endCxn id="31" idx="1"/>
          </p:cNvCxnSpPr>
          <p:nvPr/>
        </p:nvCxnSpPr>
        <p:spPr>
          <a:xfrm flipV="1">
            <a:off x="5129322" y="3549033"/>
            <a:ext cx="828756" cy="5334"/>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5" idx="3"/>
            <a:endCxn id="31" idx="1"/>
          </p:cNvCxnSpPr>
          <p:nvPr/>
        </p:nvCxnSpPr>
        <p:spPr>
          <a:xfrm flipV="1">
            <a:off x="5129322" y="3549033"/>
            <a:ext cx="828756" cy="432668"/>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67" idx="3"/>
            <a:endCxn id="23" idx="1"/>
          </p:cNvCxnSpPr>
          <p:nvPr/>
        </p:nvCxnSpPr>
        <p:spPr>
          <a:xfrm flipV="1">
            <a:off x="5129322" y="4405815"/>
            <a:ext cx="832566" cy="322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43" idx="3"/>
            <a:endCxn id="21" idx="1"/>
          </p:cNvCxnSpPr>
          <p:nvPr/>
        </p:nvCxnSpPr>
        <p:spPr>
          <a:xfrm flipV="1">
            <a:off x="5129322" y="4833873"/>
            <a:ext cx="832566" cy="249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40" idx="3"/>
            <a:endCxn id="19" idx="1"/>
          </p:cNvCxnSpPr>
          <p:nvPr/>
        </p:nvCxnSpPr>
        <p:spPr>
          <a:xfrm flipV="1">
            <a:off x="5129322" y="5261932"/>
            <a:ext cx="832566" cy="1771"/>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49" idx="3"/>
            <a:endCxn id="15" idx="1"/>
          </p:cNvCxnSpPr>
          <p:nvPr/>
        </p:nvCxnSpPr>
        <p:spPr>
          <a:xfrm flipV="1">
            <a:off x="5129322" y="6118048"/>
            <a:ext cx="832566" cy="32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58" idx="3"/>
            <a:endCxn id="17" idx="1"/>
          </p:cNvCxnSpPr>
          <p:nvPr/>
        </p:nvCxnSpPr>
        <p:spPr>
          <a:xfrm flipV="1">
            <a:off x="5129322" y="5689990"/>
            <a:ext cx="832566" cy="1047"/>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sp>
        <p:nvSpPr>
          <p:cNvPr id="127" name="Title 126"/>
          <p:cNvSpPr>
            <a:spLocks noGrp="1"/>
          </p:cNvSpPr>
          <p:nvPr>
            <p:ph type="title"/>
          </p:nvPr>
        </p:nvSpPr>
        <p:spPr/>
        <p:txBody>
          <a:bodyPr/>
          <a:lstStyle/>
          <a:p>
            <a:r>
              <a:rPr lang="en-US" dirty="0"/>
              <a:t>Comparison of Our Class to CISSP Domains</a:t>
            </a:r>
          </a:p>
        </p:txBody>
      </p:sp>
      <p:sp>
        <p:nvSpPr>
          <p:cNvPr id="3" name="Right Arrow 2"/>
          <p:cNvSpPr/>
          <p:nvPr/>
        </p:nvSpPr>
        <p:spPr>
          <a:xfrm>
            <a:off x="578422" y="3657600"/>
            <a:ext cx="990600" cy="65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194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mtClean="0"/>
              <a:t>Memory Buses (read example)</a:t>
            </a:r>
          </a:p>
        </p:txBody>
      </p:sp>
      <p:pic>
        <p:nvPicPr>
          <p:cNvPr id="12291" name="Picture 4" descr="memory-address-bus3"/>
          <p:cNvPicPr>
            <a:picLocks noChangeAspect="1" noChangeArrowheads="1"/>
          </p:cNvPicPr>
          <p:nvPr/>
        </p:nvPicPr>
        <p:blipFill>
          <a:blip r:embed="rId2" cstate="print"/>
          <a:srcRect/>
          <a:stretch>
            <a:fillRect/>
          </a:stretch>
        </p:blipFill>
        <p:spPr bwMode="auto">
          <a:xfrm>
            <a:off x="152400" y="1537808"/>
            <a:ext cx="8458200" cy="5099529"/>
          </a:xfrm>
          <a:prstGeom prst="rect">
            <a:avLst/>
          </a:prstGeom>
          <a:noFill/>
          <a:ln w="9525">
            <a:noFill/>
            <a:miter lim="800000"/>
            <a:headEnd/>
            <a:tailEnd/>
          </a:ln>
        </p:spPr>
      </p:pic>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6401830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smtClean="0"/>
              <a:t>Multiprocessing</a:t>
            </a:r>
          </a:p>
        </p:txBody>
      </p:sp>
      <p:sp>
        <p:nvSpPr>
          <p:cNvPr id="13315" name="Rectangle 3"/>
          <p:cNvSpPr>
            <a:spLocks noGrp="1" noChangeArrowheads="1"/>
          </p:cNvSpPr>
          <p:nvPr>
            <p:ph idx="1"/>
          </p:nvPr>
        </p:nvSpPr>
        <p:spPr>
          <a:xfrm>
            <a:off x="2590800" y="1775191"/>
            <a:ext cx="6096000" cy="4625609"/>
          </a:xfrm>
        </p:spPr>
        <p:txBody>
          <a:bodyPr/>
          <a:lstStyle/>
          <a:p>
            <a:r>
              <a:rPr lang="en-US" dirty="0" smtClean="0"/>
              <a:t>Some computers have more than one CPU.</a:t>
            </a:r>
          </a:p>
          <a:p>
            <a:endParaRPr lang="en-US" dirty="0" smtClean="0"/>
          </a:p>
        </p:txBody>
      </p:sp>
      <p:pic>
        <p:nvPicPr>
          <p:cNvPr id="13316" name="Picture 4" descr="multiprocessing"/>
          <p:cNvPicPr>
            <a:picLocks noChangeAspect="1" noChangeArrowheads="1"/>
          </p:cNvPicPr>
          <p:nvPr/>
        </p:nvPicPr>
        <p:blipFill>
          <a:blip r:embed="rId2" cstate="print"/>
          <a:srcRect/>
          <a:stretch>
            <a:fillRect/>
          </a:stretch>
        </p:blipFill>
        <p:spPr bwMode="auto">
          <a:xfrm>
            <a:off x="76200" y="1242624"/>
            <a:ext cx="2286000" cy="5310576"/>
          </a:xfrm>
          <a:prstGeom prst="rect">
            <a:avLst/>
          </a:prstGeom>
          <a:noFill/>
          <a:ln w="9525">
            <a:noFill/>
            <a:miter lim="800000"/>
            <a:headEnd/>
            <a:tailEnd/>
          </a:ln>
        </p:spPr>
      </p:pic>
      <p:sp>
        <p:nvSpPr>
          <p:cNvPr id="5" name="Rectangle 4"/>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3066966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smtClean="0"/>
              <a:t>Symmetric Multiprocessing</a:t>
            </a:r>
          </a:p>
        </p:txBody>
      </p:sp>
      <p:pic>
        <p:nvPicPr>
          <p:cNvPr id="14339" name="Picture 4" descr="symmetric-multiprocessing"/>
          <p:cNvPicPr>
            <a:picLocks noChangeAspect="1" noChangeArrowheads="1"/>
          </p:cNvPicPr>
          <p:nvPr/>
        </p:nvPicPr>
        <p:blipFill>
          <a:blip r:embed="rId2" cstate="print"/>
          <a:srcRect/>
          <a:stretch>
            <a:fillRect/>
          </a:stretch>
        </p:blipFill>
        <p:spPr bwMode="auto">
          <a:xfrm>
            <a:off x="1219200" y="1536244"/>
            <a:ext cx="6248400" cy="5199519"/>
          </a:xfrm>
          <a:prstGeom prst="rect">
            <a:avLst/>
          </a:prstGeom>
          <a:noFill/>
          <a:ln w="9525">
            <a:noFill/>
            <a:miter lim="800000"/>
            <a:headEnd/>
            <a:tailEnd/>
          </a:ln>
        </p:spPr>
      </p:pic>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9912054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a:bodyPr>
          <a:lstStyle/>
          <a:p>
            <a:r>
              <a:rPr lang="en-US" dirty="0" smtClean="0"/>
              <a:t>Asymmetric Multiprocessing</a:t>
            </a:r>
          </a:p>
        </p:txBody>
      </p:sp>
      <p:sp>
        <p:nvSpPr>
          <p:cNvPr id="15363" name="Rectangle 3"/>
          <p:cNvSpPr>
            <a:spLocks noGrp="1" noChangeArrowheads="1"/>
          </p:cNvSpPr>
          <p:nvPr>
            <p:ph idx="1"/>
          </p:nvPr>
        </p:nvSpPr>
        <p:spPr>
          <a:xfrm>
            <a:off x="5715000" y="1775191"/>
            <a:ext cx="2971800" cy="4625609"/>
          </a:xfrm>
        </p:spPr>
        <p:txBody>
          <a:bodyPr>
            <a:normAutofit fontScale="92500" lnSpcReduction="10000"/>
          </a:bodyPr>
          <a:lstStyle/>
          <a:p>
            <a:r>
              <a:rPr lang="en-US" dirty="0" smtClean="0"/>
              <a:t>1 or more processors are dedicated for the OS. Usually used in time-sensitive or real-time systems.  (Like flight control systems)</a:t>
            </a:r>
          </a:p>
          <a:p>
            <a:endParaRPr lang="en-US" dirty="0" smtClean="0"/>
          </a:p>
        </p:txBody>
      </p:sp>
      <p:pic>
        <p:nvPicPr>
          <p:cNvPr id="15364" name="Picture 4" descr="asymmetric-multiprocessing"/>
          <p:cNvPicPr>
            <a:picLocks noChangeAspect="1" noChangeArrowheads="1"/>
          </p:cNvPicPr>
          <p:nvPr/>
        </p:nvPicPr>
        <p:blipFill>
          <a:blip r:embed="rId2" cstate="print"/>
          <a:srcRect/>
          <a:stretch>
            <a:fillRect/>
          </a:stretch>
        </p:blipFill>
        <p:spPr bwMode="auto">
          <a:xfrm>
            <a:off x="152400" y="1828800"/>
            <a:ext cx="5486400" cy="4564063"/>
          </a:xfrm>
          <a:prstGeom prst="rect">
            <a:avLst/>
          </a:prstGeom>
          <a:noFill/>
          <a:ln w="9525">
            <a:noFill/>
            <a:miter lim="800000"/>
            <a:headEnd/>
            <a:tailEnd/>
          </a:ln>
        </p:spPr>
      </p:pic>
      <p:sp>
        <p:nvSpPr>
          <p:cNvPr id="5" name="Rectangle 4"/>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5236095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44</a:t>
            </a:fld>
            <a:endParaRPr lang="en-US" dirty="0"/>
          </a:p>
        </p:txBody>
      </p:sp>
      <p:sp>
        <p:nvSpPr>
          <p:cNvPr id="3" name="Title 2"/>
          <p:cNvSpPr>
            <a:spLocks noGrp="1"/>
          </p:cNvSpPr>
          <p:nvPr>
            <p:ph type="title"/>
          </p:nvPr>
        </p:nvSpPr>
        <p:spPr/>
        <p:txBody>
          <a:bodyPr/>
          <a:lstStyle/>
          <a:p>
            <a:r>
              <a:rPr lang="en-US" dirty="0"/>
              <a:t>Key Terms – Computer Architecture </a:t>
            </a:r>
          </a:p>
        </p:txBody>
      </p:sp>
      <p:sp>
        <p:nvSpPr>
          <p:cNvPr id="4" name="Content Placeholder 3"/>
          <p:cNvSpPr>
            <a:spLocks noGrp="1"/>
          </p:cNvSpPr>
          <p:nvPr>
            <p:ph idx="1"/>
          </p:nvPr>
        </p:nvSpPr>
        <p:spPr/>
        <p:txBody>
          <a:bodyPr>
            <a:normAutofit/>
          </a:bodyPr>
          <a:lstStyle/>
          <a:p>
            <a:r>
              <a:rPr lang="en-US" sz="2000" b="1" dirty="0"/>
              <a:t>ISO/ IEC 42010: 2007</a:t>
            </a:r>
            <a:r>
              <a:rPr lang="en-US" sz="2000" dirty="0"/>
              <a:t> -- International standard that provides guidelines on how to create and maintain system architectures. </a:t>
            </a:r>
          </a:p>
          <a:p>
            <a:r>
              <a:rPr lang="en-US" sz="2000" b="1" dirty="0"/>
              <a:t>Central processing unit (CPU) </a:t>
            </a:r>
            <a:r>
              <a:rPr lang="en-US" sz="2000" dirty="0"/>
              <a:t>-- A silicon component made up of integrated chips with millions of transistors that carry out the execution of instructions within a computer. </a:t>
            </a:r>
          </a:p>
          <a:p>
            <a:r>
              <a:rPr lang="en-US" sz="2000" b="1" dirty="0"/>
              <a:t>Arithmetic logic unit (ALU) </a:t>
            </a:r>
            <a:r>
              <a:rPr lang="en-US" sz="2000" dirty="0"/>
              <a:t>-- Component of the CPU that carries out logic and mathematical functions as they are laid out in the programming code being processed by the CPU. </a:t>
            </a:r>
          </a:p>
          <a:p>
            <a:r>
              <a:rPr lang="en-US" sz="2000" b="1" dirty="0"/>
              <a:t>Register</a:t>
            </a:r>
            <a:r>
              <a:rPr lang="en-US" sz="2000" dirty="0"/>
              <a:t> -- Small, temporary memory storage units integrated and used by the CPU during its processing functions. </a:t>
            </a:r>
          </a:p>
          <a:p>
            <a:r>
              <a:rPr lang="en-US" sz="2000" b="1" dirty="0"/>
              <a:t>Control unit </a:t>
            </a:r>
            <a:r>
              <a:rPr lang="en-US" sz="2000" dirty="0"/>
              <a:t>-- Part of the CPU that oversees the collection of instructions and data from memory and how they are passed to the processing components of the CPU. </a:t>
            </a:r>
          </a:p>
          <a:p>
            <a:r>
              <a:rPr lang="en-US" sz="2000" b="1" dirty="0"/>
              <a:t>General registers </a:t>
            </a:r>
            <a:r>
              <a:rPr lang="en-US" sz="2000" dirty="0"/>
              <a:t>-- Temporary memory location the CPU uses during its processes of executing instructions. The ALU’s “scratch pad” it uses while carrying out logic and math functions. </a:t>
            </a:r>
          </a:p>
        </p:txBody>
      </p:sp>
    </p:spTree>
    <p:extLst>
      <p:ext uri="{BB962C8B-B14F-4D97-AF65-F5344CB8AC3E}">
        <p14:creationId xmlns:p14="http://schemas.microsoft.com/office/powerpoint/2010/main" val="36565572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45</a:t>
            </a:fld>
            <a:endParaRPr lang="en-US" dirty="0"/>
          </a:p>
        </p:txBody>
      </p:sp>
      <p:sp>
        <p:nvSpPr>
          <p:cNvPr id="3" name="Title 2"/>
          <p:cNvSpPr>
            <a:spLocks noGrp="1"/>
          </p:cNvSpPr>
          <p:nvPr>
            <p:ph type="title"/>
          </p:nvPr>
        </p:nvSpPr>
        <p:spPr/>
        <p:txBody>
          <a:bodyPr/>
          <a:lstStyle/>
          <a:p>
            <a:r>
              <a:rPr lang="en-US" dirty="0"/>
              <a:t>Key Terms – Computer Architecture </a:t>
            </a:r>
          </a:p>
        </p:txBody>
      </p:sp>
      <p:sp>
        <p:nvSpPr>
          <p:cNvPr id="4" name="Content Placeholder 3"/>
          <p:cNvSpPr>
            <a:spLocks noGrp="1"/>
          </p:cNvSpPr>
          <p:nvPr>
            <p:ph idx="1"/>
          </p:nvPr>
        </p:nvSpPr>
        <p:spPr/>
        <p:txBody>
          <a:bodyPr>
            <a:noAutofit/>
          </a:bodyPr>
          <a:lstStyle/>
          <a:p>
            <a:r>
              <a:rPr lang="en-US" sz="2000" b="1" dirty="0"/>
              <a:t>Special registers </a:t>
            </a:r>
            <a:r>
              <a:rPr lang="en-US" sz="2000" dirty="0"/>
              <a:t>-- Temporary memory location that holds critical processing parameters. They hold values as in the program counter, stack pointer, and program status word. </a:t>
            </a:r>
          </a:p>
          <a:p>
            <a:r>
              <a:rPr lang="en-US" sz="2000" b="1" dirty="0"/>
              <a:t>Program counter </a:t>
            </a:r>
            <a:r>
              <a:rPr lang="en-US" sz="2000" dirty="0"/>
              <a:t>-- Holds the memory address for the following instructions the CPU needs to act upon. </a:t>
            </a:r>
          </a:p>
          <a:p>
            <a:r>
              <a:rPr lang="en-US" sz="2000" b="1" dirty="0" smtClean="0"/>
              <a:t>Stack</a:t>
            </a:r>
            <a:r>
              <a:rPr lang="en-US" sz="2000" dirty="0" smtClean="0"/>
              <a:t> </a:t>
            </a:r>
            <a:r>
              <a:rPr lang="en-US" sz="2000" dirty="0"/>
              <a:t>-- Memory segment used by processes to communicate instructions and data to each other. </a:t>
            </a:r>
          </a:p>
          <a:p>
            <a:r>
              <a:rPr lang="en-US" sz="2000" b="1" dirty="0"/>
              <a:t>Program status word</a:t>
            </a:r>
            <a:r>
              <a:rPr lang="en-US" sz="2000" dirty="0"/>
              <a:t> -- Condition variable that indicates to the CPU what mode (kernel or user) instructions need to be carried out in. </a:t>
            </a:r>
          </a:p>
          <a:p>
            <a:r>
              <a:rPr lang="en-US" sz="2000" b="1" dirty="0"/>
              <a:t>User mode (problem state) </a:t>
            </a:r>
            <a:r>
              <a:rPr lang="en-US" sz="2000" dirty="0"/>
              <a:t>-- Protection mode that a CPU works within when carrying out less trusted process instructions. </a:t>
            </a:r>
          </a:p>
          <a:p>
            <a:r>
              <a:rPr lang="en-US" sz="2000" b="1" dirty="0"/>
              <a:t>Kernel mode (supervisory state, privilege mode)</a:t>
            </a:r>
            <a:r>
              <a:rPr lang="en-US" sz="2000" dirty="0"/>
              <a:t> -- Mode that a CPU works within when carrying out more trusted process instructions. The process has access to more computer resources when working in kernel versus user mode. </a:t>
            </a:r>
          </a:p>
          <a:p>
            <a:endParaRPr lang="en-US" sz="2000" dirty="0"/>
          </a:p>
        </p:txBody>
      </p:sp>
    </p:spTree>
    <p:extLst>
      <p:ext uri="{BB962C8B-B14F-4D97-AF65-F5344CB8AC3E}">
        <p14:creationId xmlns:p14="http://schemas.microsoft.com/office/powerpoint/2010/main" val="35329094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46</a:t>
            </a:fld>
            <a:endParaRPr lang="en-US" dirty="0"/>
          </a:p>
        </p:txBody>
      </p:sp>
      <p:sp>
        <p:nvSpPr>
          <p:cNvPr id="3" name="Title 2"/>
          <p:cNvSpPr>
            <a:spLocks noGrp="1"/>
          </p:cNvSpPr>
          <p:nvPr>
            <p:ph type="title"/>
          </p:nvPr>
        </p:nvSpPr>
        <p:spPr/>
        <p:txBody>
          <a:bodyPr/>
          <a:lstStyle/>
          <a:p>
            <a:r>
              <a:rPr lang="en-US" dirty="0"/>
              <a:t>Key Terms – Computer Architecture </a:t>
            </a:r>
          </a:p>
        </p:txBody>
      </p:sp>
      <p:sp>
        <p:nvSpPr>
          <p:cNvPr id="4" name="Content Placeholder 3"/>
          <p:cNvSpPr>
            <a:spLocks noGrp="1"/>
          </p:cNvSpPr>
          <p:nvPr>
            <p:ph idx="1"/>
          </p:nvPr>
        </p:nvSpPr>
        <p:spPr/>
        <p:txBody>
          <a:bodyPr>
            <a:normAutofit/>
          </a:bodyPr>
          <a:lstStyle/>
          <a:p>
            <a:r>
              <a:rPr lang="en-US" sz="2000" b="1" dirty="0" smtClean="0"/>
              <a:t>Address bus </a:t>
            </a:r>
            <a:r>
              <a:rPr lang="en-US" sz="2000" dirty="0" smtClean="0"/>
              <a:t>-- Physical connections between processing components and memory segments used to communicate the physical memory addresses being used during processing procedures. </a:t>
            </a:r>
          </a:p>
          <a:p>
            <a:r>
              <a:rPr lang="en-US" sz="2000" b="1" dirty="0" smtClean="0"/>
              <a:t>Data bus </a:t>
            </a:r>
            <a:r>
              <a:rPr lang="en-US" sz="2000" dirty="0" smtClean="0"/>
              <a:t>-- Physical connections between processing components and memory segments used to transmit data being used during processing procedures. </a:t>
            </a:r>
          </a:p>
          <a:p>
            <a:r>
              <a:rPr lang="en-US" sz="2000" b="1" dirty="0" smtClean="0"/>
              <a:t>Symmetric mode multiprocessing </a:t>
            </a:r>
            <a:r>
              <a:rPr lang="en-US" sz="2000" dirty="0" smtClean="0"/>
              <a:t>-- When a computer has two or more CPUs and each CPU is being used in a load-balancing method. </a:t>
            </a:r>
          </a:p>
          <a:p>
            <a:r>
              <a:rPr lang="en-US" sz="2000" b="1" dirty="0" smtClean="0"/>
              <a:t>Asymmetric mode multiprocessing </a:t>
            </a:r>
            <a:r>
              <a:rPr lang="en-US" sz="2000" dirty="0" smtClean="0"/>
              <a:t>-- When a computer has two or more CPUs and one CPU is dedicated to a specific program while the other CPUs carry out general processing procedures.</a:t>
            </a:r>
          </a:p>
          <a:p>
            <a:endParaRPr lang="en-US" sz="2000" dirty="0"/>
          </a:p>
        </p:txBody>
      </p:sp>
    </p:spTree>
    <p:extLst>
      <p:ext uri="{BB962C8B-B14F-4D97-AF65-F5344CB8AC3E}">
        <p14:creationId xmlns:p14="http://schemas.microsoft.com/office/powerpoint/2010/main" val="9502290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Operating System Components</a:t>
            </a:r>
          </a:p>
        </p:txBody>
      </p:sp>
      <p:sp>
        <p:nvSpPr>
          <p:cNvPr id="6" name="Text Placeholder 5"/>
          <p:cNvSpPr>
            <a:spLocks noGrp="1"/>
          </p:cNvSpPr>
          <p:nvPr>
            <p:ph type="body" idx="1"/>
          </p:nvPr>
        </p:nvSpPr>
        <p:spPr/>
        <p:txBody>
          <a:bodyPr/>
          <a:lstStyle/>
          <a:p>
            <a:endParaRPr lang="en-US"/>
          </a:p>
        </p:txBody>
      </p:sp>
      <p:sp>
        <p:nvSpPr>
          <p:cNvPr id="2" name="Slide Number Placeholder 1"/>
          <p:cNvSpPr>
            <a:spLocks noGrp="1"/>
          </p:cNvSpPr>
          <p:nvPr>
            <p:ph type="sldNum" sz="quarter" idx="4"/>
          </p:nvPr>
        </p:nvSpPr>
        <p:spPr/>
        <p:txBody>
          <a:bodyPr/>
          <a:lstStyle/>
          <a:p>
            <a:fld id="{FB124A42-3BFC-4002-A422-5D3896DD5E41}" type="slidenum">
              <a:rPr lang="en-US" smtClean="0"/>
              <a:pPr/>
              <a:t>47</a:t>
            </a:fld>
            <a:endParaRPr lang="en-US" dirty="0"/>
          </a:p>
        </p:txBody>
      </p:sp>
    </p:spTree>
    <p:extLst>
      <p:ext uri="{BB962C8B-B14F-4D97-AF65-F5344CB8AC3E}">
        <p14:creationId xmlns:p14="http://schemas.microsoft.com/office/powerpoint/2010/main" val="28444940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smtClean="0"/>
              <a:t>Process management </a:t>
            </a:r>
          </a:p>
        </p:txBody>
      </p:sp>
      <p:sp>
        <p:nvSpPr>
          <p:cNvPr id="16387" name="Rectangle 3"/>
          <p:cNvSpPr>
            <a:spLocks noGrp="1" noChangeArrowheads="1"/>
          </p:cNvSpPr>
          <p:nvPr>
            <p:ph idx="1"/>
          </p:nvPr>
        </p:nvSpPr>
        <p:spPr/>
        <p:txBody>
          <a:bodyPr/>
          <a:lstStyle/>
          <a:p>
            <a:pPr>
              <a:buNone/>
            </a:pPr>
            <a:r>
              <a:rPr lang="en-US" dirty="0" smtClean="0"/>
              <a:t>A process is a computer program that is actually running on a computer. (like Firefox, or MS Word). </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4142432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t>Multiprogramming</a:t>
            </a:r>
          </a:p>
        </p:txBody>
      </p:sp>
      <p:sp>
        <p:nvSpPr>
          <p:cNvPr id="17411" name="Rectangle 3"/>
          <p:cNvSpPr>
            <a:spLocks noGrp="1" noChangeArrowheads="1"/>
          </p:cNvSpPr>
          <p:nvPr>
            <p:ph idx="1"/>
          </p:nvPr>
        </p:nvSpPr>
        <p:spPr>
          <a:xfrm>
            <a:off x="4648200" y="1775191"/>
            <a:ext cx="4038600" cy="4625609"/>
          </a:xfrm>
        </p:spPr>
        <p:txBody>
          <a:bodyPr/>
          <a:lstStyle/>
          <a:p>
            <a:r>
              <a:rPr lang="en-US" dirty="0" smtClean="0"/>
              <a:t>Multi-programming means that can be running more than one process at a time… Even if there is only 1 CPU…how does this happen?</a:t>
            </a:r>
          </a:p>
          <a:p>
            <a:endParaRPr lang="en-US" dirty="0" smtClean="0"/>
          </a:p>
        </p:txBody>
      </p:sp>
      <p:pic>
        <p:nvPicPr>
          <p:cNvPr id="17412" name="Picture 4" descr="multprogramming"/>
          <p:cNvPicPr>
            <a:picLocks noChangeAspect="1" noChangeArrowheads="1"/>
          </p:cNvPicPr>
          <p:nvPr/>
        </p:nvPicPr>
        <p:blipFill>
          <a:blip r:embed="rId2" cstate="print"/>
          <a:srcRect/>
          <a:stretch>
            <a:fillRect/>
          </a:stretch>
        </p:blipFill>
        <p:spPr bwMode="auto">
          <a:xfrm>
            <a:off x="76199" y="1410536"/>
            <a:ext cx="4479511" cy="4990264"/>
          </a:xfrm>
          <a:prstGeom prst="rect">
            <a:avLst/>
          </a:prstGeom>
          <a:noFill/>
          <a:ln w="9525">
            <a:noFill/>
            <a:miter lim="800000"/>
            <a:headEnd/>
            <a:tailEnd/>
          </a:ln>
        </p:spPr>
      </p:pic>
      <p:sp>
        <p:nvSpPr>
          <p:cNvPr id="5" name="Rectangle 4"/>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23140521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effectLst>
                  <a:outerShdw blurRad="50800" dist="38100" dir="2700000" algn="tl" rotWithShape="0">
                    <a:prstClr val="black">
                      <a:alpha val="40000"/>
                    </a:prstClr>
                  </a:outerShdw>
                  <a:reflection blurRad="152400" stA="47000" endPos="67000" dir="5400000" sy="-100000" algn="bl" rotWithShape="0"/>
                </a:effectLst>
              </a:rPr>
              <a:t>Tales from the Crypt.</a:t>
            </a:r>
            <a:endParaRPr lang="en-US" dirty="0">
              <a:effectLst>
                <a:outerShdw blurRad="50800" dist="38100" dir="2700000" algn="tl" rotWithShape="0">
                  <a:prstClr val="black">
                    <a:alpha val="40000"/>
                  </a:prstClr>
                </a:outerShdw>
                <a:reflection blurRad="152400" stA="47000" endPos="67000" dir="5400000" sy="-100000" algn="bl" rotWithShape="0"/>
              </a:effectLst>
            </a:endParaRPr>
          </a:p>
        </p:txBody>
      </p:sp>
      <p:sp>
        <p:nvSpPr>
          <p:cNvPr id="4" name="Subtitle 3"/>
          <p:cNvSpPr>
            <a:spLocks noGrp="1"/>
          </p:cNvSpPr>
          <p:nvPr>
            <p:ph type="subTitle" idx="1"/>
          </p:nvPr>
        </p:nvSpPr>
        <p:spPr/>
        <p:txBody>
          <a:bodyPr/>
          <a:lstStyle/>
          <a:p>
            <a:r>
              <a:rPr lang="en-US" dirty="0"/>
              <a:t>Practical Applications &amp; Lessons </a:t>
            </a:r>
            <a:r>
              <a:rPr lang="en-US" dirty="0" smtClean="0"/>
              <a:t>Learned. </a:t>
            </a:r>
            <a:endParaRPr lang="en-US" dirty="0"/>
          </a:p>
        </p:txBody>
      </p:sp>
      <p:sp>
        <p:nvSpPr>
          <p:cNvPr id="2" name="Slide Number Placeholder 1"/>
          <p:cNvSpPr>
            <a:spLocks noGrp="1"/>
          </p:cNvSpPr>
          <p:nvPr>
            <p:ph type="sldNum" sz="quarter" idx="4294967295"/>
          </p:nvPr>
        </p:nvSpPr>
        <p:spPr>
          <a:xfrm>
            <a:off x="8382000" y="6559550"/>
            <a:ext cx="762000" cy="263525"/>
          </a:xfrm>
        </p:spPr>
        <p:txBody>
          <a:bodyPr/>
          <a:lstStyle/>
          <a:p>
            <a:fld id="{FB124A42-3BFC-4002-A422-5D3896DD5E41}" type="slidenum">
              <a:rPr lang="en-US" smtClean="0"/>
              <a:pPr/>
              <a:t>5</a:t>
            </a:fld>
            <a:endParaRPr lang="en-US" dirty="0"/>
          </a:p>
        </p:txBody>
      </p:sp>
    </p:spTree>
    <p:extLst>
      <p:ext uri="{BB962C8B-B14F-4D97-AF65-F5344CB8AC3E}">
        <p14:creationId xmlns:p14="http://schemas.microsoft.com/office/powerpoint/2010/main" val="30674706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mtClean="0"/>
              <a:t>Time Slicing (1 second)</a:t>
            </a:r>
          </a:p>
        </p:txBody>
      </p:sp>
      <p:graphicFrame>
        <p:nvGraphicFramePr>
          <p:cNvPr id="170083" name="Group 99"/>
          <p:cNvGraphicFramePr>
            <a:graphicFrameLocks noGrp="1"/>
          </p:cNvGraphicFramePr>
          <p:nvPr>
            <p:ph type="tbl" idx="1"/>
          </p:nvPr>
        </p:nvGraphicFramePr>
        <p:xfrm>
          <a:off x="457200" y="1600200"/>
          <a:ext cx="7162800" cy="5029200"/>
        </p:xfrm>
        <a:graphic>
          <a:graphicData uri="http://schemas.openxmlformats.org/drawingml/2006/table">
            <a:tbl>
              <a:tblPr/>
              <a:tblGrid>
                <a:gridCol w="35814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369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mj-lt"/>
                          <a:cs typeface="Arial" charset="0"/>
                        </a:rPr>
                        <a:t>Time Period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mj-lt"/>
                          <a:cs typeface="Arial" charset="0"/>
                        </a:rPr>
                        <a:t>Program Running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83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mj-lt"/>
                          <a:cs typeface="Arial" charset="0"/>
                        </a:rPr>
                        <a:t>0-99 milliseconds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mj-lt"/>
                          <a:cs typeface="Arial" charset="0"/>
                        </a:rPr>
                        <a:t>MS Word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9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mj-lt"/>
                          <a:cs typeface="Arial" charset="0"/>
                        </a:rPr>
                        <a:t>100-199 milliseconds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mj-lt"/>
                          <a:cs typeface="Arial" charset="0"/>
                        </a:rPr>
                        <a:t>Firefox (web browser)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mj-lt"/>
                          <a:cs typeface="Arial" charset="0"/>
                        </a:rPr>
                        <a:t>200-299 milliseconds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mj-lt"/>
                          <a:cs typeface="Arial" charset="0"/>
                        </a:rPr>
                        <a:t>MS Excel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mj-lt"/>
                          <a:cs typeface="Arial" charset="0"/>
                        </a:rPr>
                        <a:t>300-399 milliseconds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mj-lt"/>
                          <a:cs typeface="Arial" charset="0"/>
                        </a:rPr>
                        <a:t>Adobe Photoshop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83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mj-lt"/>
                          <a:cs typeface="Arial" charset="0"/>
                        </a:rPr>
                        <a:t>400-499 milliseconds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mj-lt"/>
                          <a:cs typeface="Arial" charset="0"/>
                        </a:rPr>
                        <a:t>Windows Explorer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9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mj-lt"/>
                          <a:cs typeface="Arial" charset="0"/>
                        </a:rPr>
                        <a:t>500-599 milliseconds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mj-lt"/>
                          <a:cs typeface="Arial" charset="0"/>
                        </a:rPr>
                        <a:t>MS PowerPoint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9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mj-lt"/>
                          <a:cs typeface="Arial" charset="0"/>
                        </a:rPr>
                        <a:t>600-699 milliseconds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mj-lt"/>
                          <a:cs typeface="Arial" charset="0"/>
                        </a:rPr>
                        <a:t>Operating System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98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mj-lt"/>
                          <a:cs typeface="Arial" charset="0"/>
                        </a:rPr>
                        <a:t>700-799 milliseconds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mj-lt"/>
                          <a:cs typeface="Arial" charset="0"/>
                        </a:rPr>
                        <a:t>Adobe Acrobat Reader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83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mj-lt"/>
                          <a:cs typeface="Arial" charset="0"/>
                        </a:rPr>
                        <a:t>800-899 milliseconds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mj-lt"/>
                          <a:cs typeface="Arial" charset="0"/>
                        </a:rPr>
                        <a:t>Anti-Virus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89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mj-lt"/>
                          <a:cs typeface="Arial" charset="0"/>
                        </a:rPr>
                        <a:t>900-999 milliseconds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mj-lt"/>
                          <a:cs typeface="Arial" charset="0"/>
                        </a:rPr>
                        <a:t>Thunderbird (email)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861963997"/>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Multi-programming</a:t>
            </a:r>
          </a:p>
        </p:txBody>
      </p:sp>
      <p:sp>
        <p:nvSpPr>
          <p:cNvPr id="19459" name="Rectangle 3"/>
          <p:cNvSpPr>
            <a:spLocks noGrp="1" noChangeArrowheads="1"/>
          </p:cNvSpPr>
          <p:nvPr>
            <p:ph idx="1"/>
          </p:nvPr>
        </p:nvSpPr>
        <p:spPr/>
        <p:txBody>
          <a:bodyPr>
            <a:normAutofit/>
          </a:bodyPr>
          <a:lstStyle/>
          <a:p>
            <a:pPr>
              <a:buNone/>
            </a:pPr>
            <a:r>
              <a:rPr lang="en-US" dirty="0" smtClean="0"/>
              <a:t>Co-operative multitasking (used in windows 3.1) – one process must specifically release it’s control of the CPU before another can use the processor.</a:t>
            </a:r>
          </a:p>
          <a:p>
            <a:pPr lvl="1"/>
            <a:r>
              <a:rPr lang="en-US" dirty="0" smtClean="0"/>
              <a:t>Pros?</a:t>
            </a:r>
          </a:p>
          <a:p>
            <a:pPr lvl="1"/>
            <a:r>
              <a:rPr lang="en-US" dirty="0" smtClean="0"/>
              <a:t>Cons?</a:t>
            </a:r>
          </a:p>
          <a:p>
            <a:pPr>
              <a:buNone/>
            </a:pPr>
            <a:r>
              <a:rPr lang="en-US" dirty="0" smtClean="0"/>
              <a:t>Pre-emptive multitasking – The Operating System takes the processor away from one program and gives it to another in a scheduled manner. </a:t>
            </a:r>
          </a:p>
          <a:p>
            <a:pPr lvl="1"/>
            <a:r>
              <a:rPr lang="en-US" dirty="0" smtClean="0"/>
              <a:t>Pros?</a:t>
            </a:r>
          </a:p>
          <a:p>
            <a:pPr lvl="1"/>
            <a:r>
              <a:rPr lang="en-US" dirty="0" smtClean="0"/>
              <a:t>Cons?  </a:t>
            </a:r>
          </a:p>
          <a:p>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3127230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t>Multi-programming </a:t>
            </a:r>
          </a:p>
        </p:txBody>
      </p:sp>
      <p:sp>
        <p:nvSpPr>
          <p:cNvPr id="20483" name="Rectangle 3"/>
          <p:cNvSpPr>
            <a:spLocks noGrp="1" noChangeArrowheads="1"/>
          </p:cNvSpPr>
          <p:nvPr>
            <p:ph idx="1"/>
          </p:nvPr>
        </p:nvSpPr>
        <p:spPr/>
        <p:txBody>
          <a:bodyPr>
            <a:normAutofit fontScale="85000" lnSpcReduction="20000"/>
          </a:bodyPr>
          <a:lstStyle/>
          <a:p>
            <a:pPr>
              <a:buNone/>
            </a:pPr>
            <a:r>
              <a:rPr lang="en-US" dirty="0" smtClean="0"/>
              <a:t>When there are multiple processes on a computer, these processes can be in one of these states</a:t>
            </a:r>
          </a:p>
          <a:p>
            <a:pPr>
              <a:buNone/>
            </a:pPr>
            <a:endParaRPr lang="en-US" dirty="0" smtClean="0"/>
          </a:p>
          <a:p>
            <a:r>
              <a:rPr lang="en-US" dirty="0" smtClean="0"/>
              <a:t>Running </a:t>
            </a:r>
          </a:p>
          <a:p>
            <a:pPr lvl="1"/>
            <a:r>
              <a:rPr lang="en-US" dirty="0" smtClean="0"/>
              <a:t> process is actually using the CPU</a:t>
            </a:r>
          </a:p>
          <a:p>
            <a:r>
              <a:rPr lang="en-US" dirty="0" smtClean="0"/>
              <a:t>Blocked </a:t>
            </a:r>
          </a:p>
          <a:p>
            <a:pPr lvl="1"/>
            <a:r>
              <a:rPr lang="en-US" dirty="0" smtClean="0"/>
              <a:t> process is waiting for some input that it expects immediately, gives up CPU</a:t>
            </a:r>
          </a:p>
          <a:p>
            <a:r>
              <a:rPr lang="en-US" dirty="0" smtClean="0"/>
              <a:t>Sleeping </a:t>
            </a:r>
          </a:p>
          <a:p>
            <a:pPr lvl="1"/>
            <a:r>
              <a:rPr lang="en-US" dirty="0" smtClean="0"/>
              <a:t> process is waiting for some input but does not expect it for a while, gives up CPU</a:t>
            </a:r>
          </a:p>
          <a:p>
            <a:endParaRPr lang="en-US" dirty="0" smtClean="0"/>
          </a:p>
          <a:p>
            <a:pPr>
              <a:buNone/>
            </a:pPr>
            <a:r>
              <a:rPr lang="en-US" dirty="0" smtClean="0"/>
              <a:t>The processes, their states, and specific information (memory allocation, open files… etc) are stored in a “process table”</a:t>
            </a:r>
          </a:p>
          <a:p>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02004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t>Process Table</a:t>
            </a:r>
          </a:p>
        </p:txBody>
      </p:sp>
      <p:graphicFrame>
        <p:nvGraphicFramePr>
          <p:cNvPr id="196692" name="Group 84"/>
          <p:cNvGraphicFramePr>
            <a:graphicFrameLocks noGrp="1"/>
          </p:cNvGraphicFramePr>
          <p:nvPr>
            <p:ph type="tbl" idx="1"/>
          </p:nvPr>
        </p:nvGraphicFramePr>
        <p:xfrm>
          <a:off x="457200" y="1600200"/>
          <a:ext cx="8686800" cy="4621213"/>
        </p:xfrm>
        <a:graphic>
          <a:graphicData uri="http://schemas.openxmlformats.org/drawingml/2006/table">
            <a:tbl>
              <a:tblPr/>
              <a:tblGrid>
                <a:gridCol w="1524000">
                  <a:extLst>
                    <a:ext uri="{9D8B030D-6E8A-4147-A177-3AD203B41FA5}">
                      <a16:colId xmlns:a16="http://schemas.microsoft.com/office/drawing/2014/main" val="20000"/>
                    </a:ext>
                  </a:extLst>
                </a:gridCol>
                <a:gridCol w="1174750">
                  <a:extLst>
                    <a:ext uri="{9D8B030D-6E8A-4147-A177-3AD203B41FA5}">
                      <a16:colId xmlns:a16="http://schemas.microsoft.com/office/drawing/2014/main" val="20001"/>
                    </a:ext>
                  </a:extLst>
                </a:gridCol>
                <a:gridCol w="1720850">
                  <a:extLst>
                    <a:ext uri="{9D8B030D-6E8A-4147-A177-3AD203B41FA5}">
                      <a16:colId xmlns:a16="http://schemas.microsoft.com/office/drawing/2014/main" val="20002"/>
                    </a:ext>
                  </a:extLst>
                </a:gridCol>
                <a:gridCol w="4267200">
                  <a:extLst>
                    <a:ext uri="{9D8B030D-6E8A-4147-A177-3AD203B41FA5}">
                      <a16:colId xmlns:a16="http://schemas.microsoft.com/office/drawing/2014/main" val="20003"/>
                    </a:ext>
                  </a:extLst>
                </a:gridCol>
              </a:tblGrid>
              <a:tr h="9048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mj-lt"/>
                          <a:cs typeface="Arial" charset="0"/>
                        </a:rPr>
                        <a:t>Program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mj-lt"/>
                          <a:cs typeface="Arial" charset="0"/>
                        </a:rPr>
                        <a:t>PID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mj-lt"/>
                          <a:cs typeface="Arial" charset="0"/>
                        </a:rPr>
                        <a:t>State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mj-lt"/>
                          <a:cs typeface="Arial" charset="0"/>
                        </a:rPr>
                        <a:t>State Info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00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mj-lt"/>
                          <a:cs typeface="Arial" charset="0"/>
                        </a:rPr>
                        <a:t>Firefox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mj-lt"/>
                          <a:cs typeface="Arial" charset="0"/>
                        </a:rPr>
                        <a:t>1453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mj-lt"/>
                          <a:cs typeface="Arial" charset="0"/>
                        </a:rPr>
                        <a:t>Running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mj-lt"/>
                          <a:cs typeface="Arial" charset="0"/>
                        </a:rPr>
                        <a:t>SP=19024, PC=20000</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mj-lt"/>
                          <a:cs typeface="Arial" charset="0"/>
                        </a:rPr>
                        <a:t>Memory allocation=…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064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mj-lt"/>
                          <a:cs typeface="Arial" charset="0"/>
                        </a:rPr>
                        <a:t>telnet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mj-lt"/>
                          <a:cs typeface="Arial" charset="0"/>
                        </a:rPr>
                        <a:t>754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mj-lt"/>
                          <a:cs typeface="Arial" charset="0"/>
                        </a:rPr>
                        <a:t>Blocked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mj-lt"/>
                          <a:cs typeface="Arial" charset="0"/>
                        </a:rPr>
                        <a:t>SP=1024, PC=2043</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mj-lt"/>
                          <a:cs typeface="Arial" charset="0"/>
                        </a:rPr>
                        <a:t>Memory allocation=…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048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mj-lt"/>
                          <a:cs typeface="Arial" charset="0"/>
                        </a:rPr>
                        <a:t>mysql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mj-lt"/>
                          <a:cs typeface="Arial" charset="0"/>
                        </a:rPr>
                        <a:t>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mj-lt"/>
                          <a:cs typeface="Arial" charset="0"/>
                        </a:rPr>
                        <a:t>Sleeping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mj-lt"/>
                          <a:cs typeface="Arial" charset="0"/>
                        </a:rPr>
                        <a:t>SP=40112, PC=4321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mj-lt"/>
                          <a:cs typeface="Arial" charset="0"/>
                        </a:rPr>
                        <a:t>Memory allocation=…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048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mj-lt"/>
                          <a:cs typeface="Arial" charset="0"/>
                        </a:rPr>
                        <a:t>httpd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mj-lt"/>
                          <a:cs typeface="Arial" charset="0"/>
                        </a:rPr>
                        <a:t>1014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mj-lt"/>
                          <a:cs typeface="Arial" charset="0"/>
                        </a:rPr>
                        <a:t>Sleeping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mj-lt"/>
                          <a:cs typeface="Arial" charset="0"/>
                        </a:rPr>
                        <a:t>SP=74123, PC=65123</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mj-lt"/>
                          <a:cs typeface="Arial" charset="0"/>
                        </a:rPr>
                        <a:t>Memory allocation=…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917726016"/>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smtClean="0"/>
              <a:t>Multi-programming </a:t>
            </a:r>
          </a:p>
        </p:txBody>
      </p:sp>
      <p:sp>
        <p:nvSpPr>
          <p:cNvPr id="22531" name="Rectangle 3"/>
          <p:cNvSpPr>
            <a:spLocks noGrp="1" noChangeArrowheads="1"/>
          </p:cNvSpPr>
          <p:nvPr>
            <p:ph idx="1"/>
          </p:nvPr>
        </p:nvSpPr>
        <p:spPr/>
        <p:txBody>
          <a:bodyPr/>
          <a:lstStyle/>
          <a:p>
            <a:pPr>
              <a:buNone/>
            </a:pPr>
            <a:r>
              <a:rPr lang="en-US" dirty="0" smtClean="0"/>
              <a:t>If a process needs to signal the CPU to perform some action it generates an </a:t>
            </a:r>
            <a:r>
              <a:rPr lang="en-US" i="1" dirty="0" smtClean="0"/>
              <a:t>interrupt</a:t>
            </a:r>
            <a:r>
              <a:rPr lang="en-US" dirty="0" smtClean="0"/>
              <a:t>. </a:t>
            </a:r>
            <a:r>
              <a:rPr lang="en-US" i="1" dirty="0" smtClean="0"/>
              <a:t>Interrupts</a:t>
            </a:r>
            <a:r>
              <a:rPr lang="en-US" dirty="0" smtClean="0"/>
              <a:t> tell the CPU to stop what it’s doing and take some action on behalf of the process.</a:t>
            </a:r>
          </a:p>
          <a:p>
            <a:endParaRPr lang="en-US" dirty="0" smtClean="0"/>
          </a:p>
          <a:p>
            <a:pPr>
              <a:buNone/>
            </a:pPr>
            <a:r>
              <a:rPr lang="en-US" dirty="0" smtClean="0"/>
              <a:t>Interrupts fall into two categories</a:t>
            </a:r>
          </a:p>
          <a:p>
            <a:pPr lvl="1"/>
            <a:r>
              <a:rPr lang="en-US" dirty="0" smtClean="0"/>
              <a:t>Mask able</a:t>
            </a:r>
          </a:p>
          <a:p>
            <a:pPr lvl="1"/>
            <a:r>
              <a:rPr lang="en-US" dirty="0" smtClean="0"/>
              <a:t>Non-mask able</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4639750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smtClean="0"/>
              <a:t>A thread</a:t>
            </a:r>
          </a:p>
        </p:txBody>
      </p:sp>
      <p:sp>
        <p:nvSpPr>
          <p:cNvPr id="23555" name="Rectangle 3"/>
          <p:cNvSpPr>
            <a:spLocks noGrp="1" noChangeArrowheads="1"/>
          </p:cNvSpPr>
          <p:nvPr>
            <p:ph idx="1"/>
          </p:nvPr>
        </p:nvSpPr>
        <p:spPr/>
        <p:txBody>
          <a:bodyPr>
            <a:normAutofit/>
          </a:bodyPr>
          <a:lstStyle/>
          <a:p>
            <a:pPr>
              <a:buNone/>
            </a:pPr>
            <a:r>
              <a:rPr lang="en-US" dirty="0" smtClean="0"/>
              <a:t>A thread is the set of instructions that will be run on a CPU. (this is also the definition of a process)</a:t>
            </a:r>
          </a:p>
          <a:p>
            <a:pPr lvl="1"/>
            <a:r>
              <a:rPr lang="en-US" dirty="0" smtClean="0"/>
              <a:t>On modern OS’s threads rather than processes are scheduled for execution. </a:t>
            </a:r>
          </a:p>
          <a:p>
            <a:pPr lvl="1"/>
            <a:r>
              <a:rPr lang="en-US" dirty="0" smtClean="0"/>
              <a:t>A process may be made up of multiple threads. </a:t>
            </a:r>
          </a:p>
          <a:p>
            <a:pPr lvl="1"/>
            <a:r>
              <a:rPr lang="en-US" dirty="0" smtClean="0"/>
              <a:t>Thread usually handle some specific part of a program where a program wants to do two or more actions at the same time. (Example, printing, etc.)</a:t>
            </a:r>
          </a:p>
          <a:p>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5104223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56</a:t>
            </a:fld>
            <a:endParaRPr lang="en-US" dirty="0"/>
          </a:p>
        </p:txBody>
      </p:sp>
      <p:sp>
        <p:nvSpPr>
          <p:cNvPr id="3" name="Title 2"/>
          <p:cNvSpPr>
            <a:spLocks noGrp="1"/>
          </p:cNvSpPr>
          <p:nvPr>
            <p:ph type="title"/>
          </p:nvPr>
        </p:nvSpPr>
        <p:spPr/>
        <p:txBody>
          <a:bodyPr/>
          <a:lstStyle/>
          <a:p>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447800"/>
            <a:ext cx="6944518" cy="470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14763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Multi-threaded program</a:t>
            </a:r>
            <a:endParaRPr lang="en-US" dirty="0"/>
          </a:p>
        </p:txBody>
      </p:sp>
      <p:sp>
        <p:nvSpPr>
          <p:cNvPr id="3" name="Content Placeholder 2"/>
          <p:cNvSpPr>
            <a:spLocks noGrp="1"/>
          </p:cNvSpPr>
          <p:nvPr>
            <p:ph idx="1"/>
          </p:nvPr>
        </p:nvSpPr>
        <p:spPr/>
        <p:txBody>
          <a:bodyPr/>
          <a:lstStyle/>
          <a:p>
            <a:pPr>
              <a:buNone/>
            </a:pPr>
            <a:r>
              <a:rPr lang="en-US" dirty="0" smtClean="0"/>
              <a:t>A program that is written such that different parts of the program can run in parallel. Keep in mind</a:t>
            </a:r>
          </a:p>
          <a:p>
            <a:pPr lvl="1"/>
            <a:r>
              <a:rPr lang="en-US" dirty="0" smtClean="0"/>
              <a:t>threads can share resources like memory natively. Processes cannot. </a:t>
            </a:r>
            <a:endParaRPr lang="en-US" dirty="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40470503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t>Thread</a:t>
            </a:r>
          </a:p>
        </p:txBody>
      </p:sp>
      <p:pic>
        <p:nvPicPr>
          <p:cNvPr id="24579" name="Picture 4" descr="thread"/>
          <p:cNvPicPr>
            <a:picLocks noChangeAspect="1" noChangeArrowheads="1"/>
          </p:cNvPicPr>
          <p:nvPr/>
        </p:nvPicPr>
        <p:blipFill>
          <a:blip r:embed="rId2" cstate="print"/>
          <a:srcRect b="67999"/>
          <a:stretch>
            <a:fillRect/>
          </a:stretch>
        </p:blipFill>
        <p:spPr bwMode="auto">
          <a:xfrm>
            <a:off x="457200" y="1524000"/>
            <a:ext cx="8153400" cy="1752600"/>
          </a:xfrm>
          <a:prstGeom prst="rect">
            <a:avLst/>
          </a:prstGeom>
          <a:noFill/>
          <a:ln w="9525">
            <a:noFill/>
            <a:miter lim="800000"/>
            <a:headEnd/>
            <a:tailEnd/>
          </a:ln>
        </p:spPr>
      </p:pic>
      <p:pic>
        <p:nvPicPr>
          <p:cNvPr id="4" name="Picture 4" descr="thread"/>
          <p:cNvPicPr>
            <a:picLocks noChangeAspect="1" noChangeArrowheads="1"/>
          </p:cNvPicPr>
          <p:nvPr/>
        </p:nvPicPr>
        <p:blipFill>
          <a:blip r:embed="rId2" cstate="print"/>
          <a:srcRect b="33217"/>
          <a:stretch>
            <a:fillRect/>
          </a:stretch>
        </p:blipFill>
        <p:spPr bwMode="auto">
          <a:xfrm>
            <a:off x="457200" y="1600200"/>
            <a:ext cx="7848600" cy="3520867"/>
          </a:xfrm>
          <a:prstGeom prst="rect">
            <a:avLst/>
          </a:prstGeom>
          <a:noFill/>
          <a:ln w="9525">
            <a:noFill/>
            <a:miter lim="800000"/>
            <a:headEnd/>
            <a:tailEnd/>
          </a:ln>
        </p:spPr>
      </p:pic>
      <p:sp>
        <p:nvSpPr>
          <p:cNvPr id="5" name="TextBox 4"/>
          <p:cNvSpPr txBox="1">
            <a:spLocks noChangeArrowheads="1"/>
          </p:cNvSpPr>
          <p:nvPr/>
        </p:nvSpPr>
        <p:spPr bwMode="auto">
          <a:xfrm>
            <a:off x="5867400" y="1676400"/>
            <a:ext cx="2514600" cy="584200"/>
          </a:xfrm>
          <a:prstGeom prst="rect">
            <a:avLst/>
          </a:prstGeom>
          <a:noFill/>
          <a:ln w="9525">
            <a:noFill/>
            <a:miter lim="800000"/>
            <a:headEnd/>
            <a:tailEnd/>
          </a:ln>
        </p:spPr>
        <p:txBody>
          <a:bodyPr>
            <a:spAutoFit/>
          </a:bodyPr>
          <a:lstStyle/>
          <a:p>
            <a:r>
              <a:rPr lang="en-US" sz="3200">
                <a:solidFill>
                  <a:srgbClr val="0070C0"/>
                </a:solidFill>
              </a:rPr>
              <a:t>Process</a:t>
            </a:r>
          </a:p>
        </p:txBody>
      </p:sp>
      <p:sp>
        <p:nvSpPr>
          <p:cNvPr id="6" name="TextBox 5"/>
          <p:cNvSpPr txBox="1">
            <a:spLocks noChangeArrowheads="1"/>
          </p:cNvSpPr>
          <p:nvPr/>
        </p:nvSpPr>
        <p:spPr bwMode="auto">
          <a:xfrm>
            <a:off x="685800" y="2971800"/>
            <a:ext cx="1447800" cy="461963"/>
          </a:xfrm>
          <a:prstGeom prst="rect">
            <a:avLst/>
          </a:prstGeom>
          <a:noFill/>
          <a:ln w="9525">
            <a:noFill/>
            <a:miter lim="800000"/>
            <a:headEnd/>
            <a:tailEnd/>
          </a:ln>
        </p:spPr>
        <p:txBody>
          <a:bodyPr>
            <a:spAutoFit/>
          </a:bodyPr>
          <a:lstStyle/>
          <a:p>
            <a:r>
              <a:rPr lang="en-US" sz="2400">
                <a:solidFill>
                  <a:srgbClr val="0070C0"/>
                </a:solidFill>
              </a:rPr>
              <a:t>Threads</a:t>
            </a:r>
          </a:p>
        </p:txBody>
      </p:sp>
      <p:sp>
        <p:nvSpPr>
          <p:cNvPr id="7" name="Rectangle 6"/>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58655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p:bldP spid="5" grpId="0"/>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z="4000" dirty="0" smtClean="0"/>
              <a:t>Process/thread scheduling</a:t>
            </a:r>
          </a:p>
        </p:txBody>
      </p:sp>
      <p:sp>
        <p:nvSpPr>
          <p:cNvPr id="25603" name="Rectangle 3"/>
          <p:cNvSpPr>
            <a:spLocks noGrp="1" noChangeArrowheads="1"/>
          </p:cNvSpPr>
          <p:nvPr>
            <p:ph idx="1"/>
          </p:nvPr>
        </p:nvSpPr>
        <p:spPr>
          <a:xfrm>
            <a:off x="228600" y="1524000"/>
            <a:ext cx="8686800" cy="5181600"/>
          </a:xfrm>
        </p:spPr>
        <p:txBody>
          <a:bodyPr/>
          <a:lstStyle/>
          <a:p>
            <a:pPr eaLnBrk="1" hangingPunct="1">
              <a:buFontTx/>
              <a:buNone/>
            </a:pPr>
            <a:r>
              <a:rPr lang="en-US" dirty="0" smtClean="0"/>
              <a:t>Scheduling processes is an important job that the OS must perform. The goal is to share the CPU effectively while keeping in mind the current demands for resources.</a:t>
            </a:r>
          </a:p>
          <a:p>
            <a:pPr eaLnBrk="1" hangingPunct="1">
              <a:buFontTx/>
              <a:buNone/>
            </a:pPr>
            <a:r>
              <a:rPr lang="en-US" dirty="0" smtClean="0"/>
              <a:t>Concerns with processes scheduling –</a:t>
            </a:r>
          </a:p>
          <a:p>
            <a:pPr eaLnBrk="1" hangingPunct="1"/>
            <a:r>
              <a:rPr lang="en-US" dirty="0" smtClean="0"/>
              <a:t>Effective resource allocation</a:t>
            </a:r>
          </a:p>
          <a:p>
            <a:pPr eaLnBrk="1" hangingPunct="1"/>
            <a:r>
              <a:rPr lang="en-US" dirty="0" smtClean="0"/>
              <a:t>Being fair</a:t>
            </a:r>
          </a:p>
          <a:p>
            <a:pPr eaLnBrk="1" hangingPunct="1"/>
            <a:r>
              <a:rPr lang="en-US" dirty="0" smtClean="0"/>
              <a:t>Time critical (</a:t>
            </a:r>
            <a:r>
              <a:rPr lang="en-US" dirty="0" err="1" smtClean="0"/>
              <a:t>realtime</a:t>
            </a:r>
            <a:r>
              <a:rPr lang="en-US" dirty="0" smtClean="0"/>
              <a:t>) processes</a:t>
            </a:r>
          </a:p>
          <a:p>
            <a:pPr eaLnBrk="1" hangingPunct="1">
              <a:buFontTx/>
              <a:buNone/>
            </a:pPr>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9989185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a:t>
            </a:fld>
            <a:endParaRPr lang="en-US" dirty="0"/>
          </a:p>
        </p:txBody>
      </p:sp>
      <p:sp>
        <p:nvSpPr>
          <p:cNvPr id="3" name="Content Placeholder 2"/>
          <p:cNvSpPr>
            <a:spLocks noGrp="1"/>
          </p:cNvSpPr>
          <p:nvPr>
            <p:ph idx="1"/>
          </p:nvPr>
        </p:nvSpPr>
        <p:spPr/>
        <p:txBody>
          <a:bodyPr>
            <a:normAutofit/>
          </a:bodyPr>
          <a:lstStyle/>
          <a:p>
            <a:pPr marL="0" indent="0">
              <a:buNone/>
            </a:pPr>
            <a:r>
              <a:rPr lang="en-US" sz="3600" dirty="0" smtClean="0">
                <a:solidFill>
                  <a:schemeClr val="accent6">
                    <a:lumMod val="50000"/>
                  </a:schemeClr>
                </a:solidFill>
              </a:rPr>
              <a:t>WHAT HAS HAPPENED IN YOUR LIFE? </a:t>
            </a:r>
          </a:p>
          <a:p>
            <a:pPr marL="0" indent="0">
              <a:buNone/>
            </a:pPr>
            <a:endParaRPr lang="en-US" sz="3600" dirty="0">
              <a:solidFill>
                <a:schemeClr val="accent6">
                  <a:lumMod val="50000"/>
                </a:schemeClr>
              </a:solidFill>
            </a:endParaRPr>
          </a:p>
          <a:p>
            <a:pPr marL="0" indent="0">
              <a:buNone/>
            </a:pPr>
            <a:r>
              <a:rPr lang="en-US" sz="3600" dirty="0" smtClean="0">
                <a:solidFill>
                  <a:schemeClr val="accent6">
                    <a:lumMod val="50000"/>
                  </a:schemeClr>
                </a:solidFill>
              </a:rPr>
              <a:t>TWO QUESTIONS FOR YOU. </a:t>
            </a:r>
          </a:p>
          <a:p>
            <a:pPr marL="0" indent="0">
              <a:buNone/>
            </a:pPr>
            <a:endParaRPr lang="en-US" sz="3600" dirty="0">
              <a:solidFill>
                <a:schemeClr val="accent6">
                  <a:lumMod val="50000"/>
                </a:schemeClr>
              </a:solidFill>
            </a:endParaRPr>
          </a:p>
          <a:p>
            <a:pPr marL="0" indent="0">
              <a:buNone/>
            </a:pPr>
            <a:r>
              <a:rPr lang="en-US" sz="3600" dirty="0" smtClean="0">
                <a:solidFill>
                  <a:schemeClr val="accent6">
                    <a:lumMod val="50000"/>
                  </a:schemeClr>
                </a:solidFill>
              </a:rPr>
              <a:t>IS YOUR LIFE AND EXCUSE FOR FAILURE? </a:t>
            </a:r>
          </a:p>
          <a:p>
            <a:pPr marL="0" indent="0">
              <a:buNone/>
            </a:pPr>
            <a:endParaRPr lang="en-US" sz="3600" dirty="0" smtClean="0">
              <a:solidFill>
                <a:schemeClr val="accent6">
                  <a:lumMod val="50000"/>
                </a:schemeClr>
              </a:solidFill>
            </a:endParaRPr>
          </a:p>
          <a:p>
            <a:pPr marL="0" indent="0">
              <a:buNone/>
            </a:pPr>
            <a:r>
              <a:rPr lang="en-US" sz="3600" dirty="0" smtClean="0">
                <a:solidFill>
                  <a:schemeClr val="accent6">
                    <a:lumMod val="50000"/>
                  </a:schemeClr>
                </a:solidFill>
              </a:rPr>
              <a:t>OR… IS YOUR LIFE A REASON TO FIGHT? </a:t>
            </a:r>
            <a:endParaRPr lang="en-US" sz="3600" dirty="0">
              <a:solidFill>
                <a:schemeClr val="accent6">
                  <a:lumMod val="50000"/>
                </a:schemeClr>
              </a:solidFill>
            </a:endParaRPr>
          </a:p>
          <a:p>
            <a:pPr marL="0" indent="0">
              <a:buNone/>
            </a:pPr>
            <a:endParaRPr lang="en-US" sz="3600" dirty="0" smtClean="0">
              <a:solidFill>
                <a:schemeClr val="accent6">
                  <a:lumMod val="50000"/>
                </a:schemeClr>
              </a:solidFill>
            </a:endParaRPr>
          </a:p>
        </p:txBody>
      </p:sp>
    </p:spTree>
    <p:extLst>
      <p:ext uri="{BB962C8B-B14F-4D97-AF65-F5344CB8AC3E}">
        <p14:creationId xmlns:p14="http://schemas.microsoft.com/office/powerpoint/2010/main" val="15600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fontScale="90000"/>
          </a:bodyPr>
          <a:lstStyle/>
          <a:p>
            <a:r>
              <a:rPr lang="en-US" dirty="0" smtClean="0"/>
              <a:t>Ensuring security on Multitasking systems</a:t>
            </a:r>
          </a:p>
        </p:txBody>
      </p:sp>
      <p:sp>
        <p:nvSpPr>
          <p:cNvPr id="26627" name="Rectangle 3"/>
          <p:cNvSpPr>
            <a:spLocks noGrp="1" noChangeArrowheads="1"/>
          </p:cNvSpPr>
          <p:nvPr>
            <p:ph idx="1"/>
          </p:nvPr>
        </p:nvSpPr>
        <p:spPr/>
        <p:txBody>
          <a:bodyPr>
            <a:normAutofit/>
          </a:bodyPr>
          <a:lstStyle/>
          <a:p>
            <a:r>
              <a:rPr lang="en-US" dirty="0" smtClean="0"/>
              <a:t>Computers run multiple processes at the same time. These processes need to be protected from each other. They should not be able to access each others resources either intentionally or accidentally. The OS needs to enforce this. They attempt to do this using process isolation which provides the following services.</a:t>
            </a:r>
          </a:p>
          <a:p>
            <a:endParaRPr lang="en-US" dirty="0" smtClean="0"/>
          </a:p>
          <a:p>
            <a:pPr algn="ctr">
              <a:buNone/>
            </a:pPr>
            <a:r>
              <a:rPr lang="en-US" dirty="0" smtClean="0"/>
              <a:t>(next slides)</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25047696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fontScale="90000"/>
          </a:bodyPr>
          <a:lstStyle/>
          <a:p>
            <a:pPr eaLnBrk="1" hangingPunct="1"/>
            <a:r>
              <a:rPr lang="en-US" sz="4000" dirty="0" smtClean="0"/>
              <a:t>Ensuring security on Multitasking systems</a:t>
            </a:r>
          </a:p>
        </p:txBody>
      </p:sp>
      <p:sp>
        <p:nvSpPr>
          <p:cNvPr id="27651" name="Rectangle 3"/>
          <p:cNvSpPr>
            <a:spLocks noGrp="1" noChangeArrowheads="1"/>
          </p:cNvSpPr>
          <p:nvPr>
            <p:ph idx="1"/>
          </p:nvPr>
        </p:nvSpPr>
        <p:spPr>
          <a:xfrm>
            <a:off x="152400" y="1524000"/>
            <a:ext cx="8839200" cy="5181600"/>
          </a:xfrm>
        </p:spPr>
        <p:txBody>
          <a:bodyPr/>
          <a:lstStyle/>
          <a:p>
            <a:pPr eaLnBrk="1" hangingPunct="1">
              <a:buFontTx/>
              <a:buNone/>
            </a:pPr>
            <a:r>
              <a:rPr lang="en-US" dirty="0" smtClean="0"/>
              <a:t>Encapsulation – No process can interact with another process. One process cannot read/write to the process space of another, or even communicate with another process without using some external interface/communications channel.</a:t>
            </a:r>
          </a:p>
          <a:p>
            <a:pPr algn="ctr" eaLnBrk="1" hangingPunct="1">
              <a:buFontTx/>
              <a:buNone/>
            </a:pPr>
            <a:r>
              <a:rPr lang="en-US" dirty="0" smtClean="0"/>
              <a:t>(visual next slide)</a:t>
            </a:r>
          </a:p>
          <a:p>
            <a:pPr algn="ctr" eaLnBrk="1" hangingPunct="1">
              <a:buFontTx/>
              <a:buNone/>
            </a:pPr>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66654639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t>Memory Encapsulation/Isolation</a:t>
            </a:r>
          </a:p>
        </p:txBody>
      </p:sp>
      <p:pic>
        <p:nvPicPr>
          <p:cNvPr id="28675" name="Picture 4" descr="memory-isolation"/>
          <p:cNvPicPr>
            <a:picLocks noChangeAspect="1" noChangeArrowheads="1"/>
          </p:cNvPicPr>
          <p:nvPr/>
        </p:nvPicPr>
        <p:blipFill>
          <a:blip r:embed="rId2" cstate="print"/>
          <a:srcRect/>
          <a:stretch>
            <a:fillRect/>
          </a:stretch>
        </p:blipFill>
        <p:spPr bwMode="auto">
          <a:xfrm>
            <a:off x="152400" y="1447800"/>
            <a:ext cx="8839200" cy="5167313"/>
          </a:xfrm>
          <a:prstGeom prst="rect">
            <a:avLst/>
          </a:prstGeom>
          <a:noFill/>
          <a:ln w="9525">
            <a:noFill/>
            <a:miter lim="800000"/>
            <a:headEnd/>
            <a:tailEnd/>
          </a:ln>
        </p:spPr>
      </p:pic>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8024724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fontScale="90000"/>
          </a:bodyPr>
          <a:lstStyle/>
          <a:p>
            <a:r>
              <a:rPr lang="en-US" dirty="0" smtClean="0"/>
              <a:t>Ensuring security on Multitasking systems</a:t>
            </a:r>
          </a:p>
        </p:txBody>
      </p:sp>
      <p:sp>
        <p:nvSpPr>
          <p:cNvPr id="29699" name="Rectangle 3"/>
          <p:cNvSpPr>
            <a:spLocks noGrp="1" noChangeArrowheads="1"/>
          </p:cNvSpPr>
          <p:nvPr>
            <p:ph idx="1"/>
          </p:nvPr>
        </p:nvSpPr>
        <p:spPr/>
        <p:txBody>
          <a:bodyPr/>
          <a:lstStyle/>
          <a:p>
            <a:r>
              <a:rPr lang="en-US" sz="2800" dirty="0" smtClean="0"/>
              <a:t>Time Multiplexing – Allows processes to share resources. They do this by each using the resources for a fraction of time.</a:t>
            </a:r>
          </a:p>
          <a:p>
            <a:endParaRPr lang="en-US" dirty="0" smtClean="0"/>
          </a:p>
        </p:txBody>
      </p:sp>
      <p:pic>
        <p:nvPicPr>
          <p:cNvPr id="29700" name="Picture 4" descr="resource-sharing"/>
          <p:cNvPicPr>
            <a:picLocks noChangeAspect="1" noChangeArrowheads="1"/>
          </p:cNvPicPr>
          <p:nvPr/>
        </p:nvPicPr>
        <p:blipFill>
          <a:blip r:embed="rId2" cstate="print"/>
          <a:srcRect/>
          <a:stretch>
            <a:fillRect/>
          </a:stretch>
        </p:blipFill>
        <p:spPr bwMode="auto">
          <a:xfrm>
            <a:off x="762000" y="3048000"/>
            <a:ext cx="7391400" cy="3638550"/>
          </a:xfrm>
          <a:prstGeom prst="rect">
            <a:avLst/>
          </a:prstGeom>
          <a:noFill/>
          <a:ln w="9525">
            <a:noFill/>
            <a:miter lim="800000"/>
            <a:headEnd/>
            <a:tailEnd/>
          </a:ln>
        </p:spPr>
      </p:pic>
      <p:sp>
        <p:nvSpPr>
          <p:cNvPr id="5" name="Rectangle 4"/>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25159783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ormAutofit fontScale="90000"/>
          </a:bodyPr>
          <a:lstStyle/>
          <a:p>
            <a:r>
              <a:rPr lang="en-US" dirty="0" smtClean="0"/>
              <a:t>Ensuring security on Multitasking systems</a:t>
            </a:r>
          </a:p>
        </p:txBody>
      </p:sp>
      <p:sp>
        <p:nvSpPr>
          <p:cNvPr id="30723" name="Rectangle 3"/>
          <p:cNvSpPr>
            <a:spLocks noGrp="1" noChangeArrowheads="1"/>
          </p:cNvSpPr>
          <p:nvPr>
            <p:ph idx="1"/>
          </p:nvPr>
        </p:nvSpPr>
        <p:spPr>
          <a:xfrm>
            <a:off x="4800600" y="1775191"/>
            <a:ext cx="3886200" cy="4625609"/>
          </a:xfrm>
        </p:spPr>
        <p:txBody>
          <a:bodyPr/>
          <a:lstStyle/>
          <a:p>
            <a:r>
              <a:rPr lang="en-US" dirty="0" smtClean="0"/>
              <a:t>Naming Distinctions – Each process has it’s own name or id. In Unix and Windows processes have a PID (process id)</a:t>
            </a:r>
          </a:p>
          <a:p>
            <a:endParaRPr lang="en-US" dirty="0" smtClean="0"/>
          </a:p>
        </p:txBody>
      </p:sp>
      <p:pic>
        <p:nvPicPr>
          <p:cNvPr id="30724" name="Picture 5" descr="task-manager-process-id"/>
          <p:cNvPicPr>
            <a:picLocks noChangeAspect="1" noChangeArrowheads="1"/>
          </p:cNvPicPr>
          <p:nvPr/>
        </p:nvPicPr>
        <p:blipFill>
          <a:blip r:embed="rId2" cstate="print"/>
          <a:srcRect/>
          <a:stretch>
            <a:fillRect/>
          </a:stretch>
        </p:blipFill>
        <p:spPr bwMode="auto">
          <a:xfrm>
            <a:off x="152400" y="1600200"/>
            <a:ext cx="4608513" cy="5133975"/>
          </a:xfrm>
          <a:prstGeom prst="rect">
            <a:avLst/>
          </a:prstGeom>
          <a:noFill/>
          <a:ln w="9525">
            <a:noFill/>
            <a:miter lim="800000"/>
            <a:headEnd/>
            <a:tailEnd/>
          </a:ln>
        </p:spPr>
      </p:pic>
      <p:sp>
        <p:nvSpPr>
          <p:cNvPr id="5" name="Rectangle 4"/>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23513989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fontScale="90000"/>
          </a:bodyPr>
          <a:lstStyle/>
          <a:p>
            <a:r>
              <a:rPr lang="en-US" dirty="0" smtClean="0"/>
              <a:t>Ensuring security on Multitasking systems</a:t>
            </a:r>
          </a:p>
        </p:txBody>
      </p:sp>
      <p:sp>
        <p:nvSpPr>
          <p:cNvPr id="31747" name="Rectangle 3"/>
          <p:cNvSpPr>
            <a:spLocks noGrp="1" noChangeArrowheads="1"/>
          </p:cNvSpPr>
          <p:nvPr>
            <p:ph idx="1"/>
          </p:nvPr>
        </p:nvSpPr>
        <p:spPr/>
        <p:txBody>
          <a:bodyPr>
            <a:normAutofit/>
          </a:bodyPr>
          <a:lstStyle/>
          <a:p>
            <a:pPr>
              <a:buNone/>
            </a:pPr>
            <a:r>
              <a:rPr lang="en-US" dirty="0" smtClean="0"/>
              <a:t>Virtual Mapping – A process thinks it’s the only process on the machine (at least with memory) </a:t>
            </a:r>
          </a:p>
          <a:p>
            <a:pPr>
              <a:buNone/>
            </a:pPr>
            <a:r>
              <a:rPr lang="en-US" dirty="0" smtClean="0"/>
              <a:t>All processes see the same memory space (0 – maximum process memory). That memory is mapped into actually system memory space by a memory </a:t>
            </a:r>
            <a:r>
              <a:rPr lang="en-US" dirty="0" err="1" smtClean="0"/>
              <a:t>mapper</a:t>
            </a:r>
            <a:r>
              <a:rPr lang="en-US" dirty="0" smtClean="0"/>
              <a:t>*</a:t>
            </a:r>
          </a:p>
          <a:p>
            <a:endParaRPr lang="en-US" dirty="0" smtClean="0"/>
          </a:p>
          <a:p>
            <a:endParaRPr lang="en-US" dirty="0" smtClean="0"/>
          </a:p>
          <a:p>
            <a:r>
              <a:rPr lang="en-US" dirty="0" smtClean="0"/>
              <a:t>(see diagram)</a:t>
            </a:r>
          </a:p>
          <a:p>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3622475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Virtual Mapping</a:t>
            </a:r>
          </a:p>
        </p:txBody>
      </p:sp>
      <p:pic>
        <p:nvPicPr>
          <p:cNvPr id="32771" name="Picture 6" descr="virtualmapping"/>
          <p:cNvPicPr>
            <a:picLocks noChangeAspect="1" noChangeArrowheads="1"/>
          </p:cNvPicPr>
          <p:nvPr/>
        </p:nvPicPr>
        <p:blipFill>
          <a:blip r:embed="rId2" cstate="print"/>
          <a:srcRect/>
          <a:stretch>
            <a:fillRect/>
          </a:stretch>
        </p:blipFill>
        <p:spPr bwMode="auto">
          <a:xfrm>
            <a:off x="685800" y="1522381"/>
            <a:ext cx="7086600" cy="5040344"/>
          </a:xfrm>
          <a:prstGeom prst="rect">
            <a:avLst/>
          </a:prstGeom>
          <a:noFill/>
          <a:ln w="9525">
            <a:noFill/>
            <a:miter lim="800000"/>
            <a:headEnd/>
            <a:tailEnd/>
          </a:ln>
        </p:spPr>
      </p:pic>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
        <p:nvSpPr>
          <p:cNvPr id="2" name="Rectangle 1"/>
          <p:cNvSpPr/>
          <p:nvPr/>
        </p:nvSpPr>
        <p:spPr>
          <a:xfrm>
            <a:off x="3886200" y="2667000"/>
            <a:ext cx="533400" cy="3733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t>Memory Management: Mapping</a:t>
            </a:r>
            <a:endParaRPr lang="en-US" dirty="0"/>
          </a:p>
        </p:txBody>
      </p:sp>
    </p:spTree>
    <p:extLst>
      <p:ext uri="{BB962C8B-B14F-4D97-AF65-F5344CB8AC3E}">
        <p14:creationId xmlns:p14="http://schemas.microsoft.com/office/powerpoint/2010/main" val="362526493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smtClean="0"/>
              <a:t>Memory Management </a:t>
            </a:r>
          </a:p>
        </p:txBody>
      </p:sp>
      <p:sp>
        <p:nvSpPr>
          <p:cNvPr id="33795" name="Rectangle 3"/>
          <p:cNvSpPr>
            <a:spLocks noGrp="1" noChangeArrowheads="1"/>
          </p:cNvSpPr>
          <p:nvPr>
            <p:ph idx="1"/>
          </p:nvPr>
        </p:nvSpPr>
        <p:spPr>
          <a:xfrm>
            <a:off x="152400" y="1524000"/>
            <a:ext cx="8839200" cy="5181600"/>
          </a:xfrm>
        </p:spPr>
        <p:txBody>
          <a:bodyPr/>
          <a:lstStyle/>
          <a:p>
            <a:pPr eaLnBrk="1" hangingPunct="1">
              <a:buFontTx/>
              <a:buNone/>
            </a:pPr>
            <a:r>
              <a:rPr lang="en-US" sz="2800" dirty="0" smtClean="0"/>
              <a:t>Multi-tasking Operating Systems provide memory management. Goals of memory management are</a:t>
            </a:r>
          </a:p>
          <a:p>
            <a:pPr eaLnBrk="1" hangingPunct="1"/>
            <a:r>
              <a:rPr lang="en-US" sz="2800" dirty="0" smtClean="0"/>
              <a:t>Provide abstraction layer for programmers  </a:t>
            </a:r>
          </a:p>
          <a:p>
            <a:pPr eaLnBrk="1" hangingPunct="1"/>
            <a:r>
              <a:rPr lang="en-US" sz="2800" dirty="0" smtClean="0"/>
              <a:t>Maximize performance with the limited amount of memory  </a:t>
            </a:r>
          </a:p>
          <a:p>
            <a:pPr eaLnBrk="1" hangingPunct="1"/>
            <a:r>
              <a:rPr lang="en-US" sz="2800" dirty="0" smtClean="0"/>
              <a:t>Protect the OS and applications </a:t>
            </a:r>
          </a:p>
          <a:p>
            <a:pPr eaLnBrk="1" hangingPunct="1"/>
            <a:r>
              <a:rPr lang="en-US" sz="2800" dirty="0" smtClean="0"/>
              <a:t>Programs don’t need to know the amount or type of memory.</a:t>
            </a:r>
          </a:p>
          <a:p>
            <a:pPr algn="ctr" eaLnBrk="1" hangingPunct="1">
              <a:buFontTx/>
              <a:buNone/>
            </a:pPr>
            <a:r>
              <a:rPr lang="en-US" sz="2800" dirty="0" smtClean="0"/>
              <a:t> </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421484670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dirty="0" smtClean="0"/>
              <a:t>Memory Management </a:t>
            </a:r>
          </a:p>
        </p:txBody>
      </p:sp>
      <p:sp>
        <p:nvSpPr>
          <p:cNvPr id="34819" name="Rectangle 3"/>
          <p:cNvSpPr>
            <a:spLocks noGrp="1" noChangeArrowheads="1"/>
          </p:cNvSpPr>
          <p:nvPr>
            <p:ph idx="1"/>
          </p:nvPr>
        </p:nvSpPr>
        <p:spPr>
          <a:xfrm>
            <a:off x="228600" y="1524000"/>
            <a:ext cx="8610600" cy="1676400"/>
          </a:xfrm>
        </p:spPr>
        <p:txBody>
          <a:bodyPr/>
          <a:lstStyle/>
          <a:p>
            <a:pPr eaLnBrk="1" hangingPunct="1">
              <a:buFontTx/>
              <a:buNone/>
            </a:pPr>
            <a:r>
              <a:rPr lang="en-US" smtClean="0"/>
              <a:t>Responsibilities of the MM are:</a:t>
            </a:r>
          </a:p>
          <a:p>
            <a:pPr eaLnBrk="1" hangingPunct="1"/>
            <a:r>
              <a:rPr lang="en-US" smtClean="0"/>
              <a:t>Relocation – swapping, and virtual mapping</a:t>
            </a:r>
          </a:p>
          <a:p>
            <a:pPr lvl="1" eaLnBrk="1" hangingPunct="1"/>
            <a:r>
              <a:rPr lang="en-US" smtClean="0"/>
              <a:t>Absolute and Logical Addresses*</a:t>
            </a:r>
          </a:p>
          <a:p>
            <a:pPr algn="ctr" eaLnBrk="1" hangingPunct="1">
              <a:buFontTx/>
              <a:buNone/>
            </a:pPr>
            <a:endParaRPr lang="en-US" smtClean="0"/>
          </a:p>
        </p:txBody>
      </p:sp>
      <p:pic>
        <p:nvPicPr>
          <p:cNvPr id="34820" name="Picture 4" descr="virtualmapping"/>
          <p:cNvPicPr>
            <a:picLocks noChangeAspect="1" noChangeArrowheads="1"/>
          </p:cNvPicPr>
          <p:nvPr/>
        </p:nvPicPr>
        <p:blipFill>
          <a:blip r:embed="rId2" cstate="print"/>
          <a:srcRect/>
          <a:stretch>
            <a:fillRect/>
          </a:stretch>
        </p:blipFill>
        <p:spPr bwMode="auto">
          <a:xfrm>
            <a:off x="304800" y="3243263"/>
            <a:ext cx="4648200" cy="3306762"/>
          </a:xfrm>
          <a:prstGeom prst="rect">
            <a:avLst/>
          </a:prstGeom>
          <a:noFill/>
          <a:ln w="9525">
            <a:noFill/>
            <a:miter lim="800000"/>
            <a:headEnd/>
            <a:tailEnd/>
          </a:ln>
        </p:spPr>
      </p:pic>
      <p:sp>
        <p:nvSpPr>
          <p:cNvPr id="34821" name="Text Box 5"/>
          <p:cNvSpPr txBox="1">
            <a:spLocks noChangeArrowheads="1"/>
          </p:cNvSpPr>
          <p:nvPr/>
        </p:nvSpPr>
        <p:spPr bwMode="auto">
          <a:xfrm>
            <a:off x="5105400" y="3886200"/>
            <a:ext cx="3886200" cy="1735138"/>
          </a:xfrm>
          <a:prstGeom prst="rect">
            <a:avLst/>
          </a:prstGeom>
          <a:noFill/>
          <a:ln w="9525">
            <a:noFill/>
            <a:miter lim="800000"/>
            <a:headEnd/>
            <a:tailEnd/>
          </a:ln>
        </p:spPr>
        <p:txBody>
          <a:bodyPr>
            <a:spAutoFit/>
          </a:bodyPr>
          <a:lstStyle/>
          <a:p>
            <a:pPr>
              <a:spcBef>
                <a:spcPct val="50000"/>
              </a:spcBef>
            </a:pPr>
            <a:r>
              <a:rPr lang="en-US" sz="2400"/>
              <a:t>Real addresses are “Absolute Addresses” </a:t>
            </a:r>
          </a:p>
          <a:p>
            <a:pPr>
              <a:spcBef>
                <a:spcPct val="50000"/>
              </a:spcBef>
            </a:pPr>
            <a:r>
              <a:rPr lang="en-US" sz="2400"/>
              <a:t>Virtual Addresses are “Logical Addresses”</a:t>
            </a:r>
          </a:p>
        </p:txBody>
      </p:sp>
      <p:sp>
        <p:nvSpPr>
          <p:cNvPr id="6" name="Rectangle 5"/>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7271844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smtClean="0"/>
              <a:t>Memory Management</a:t>
            </a:r>
          </a:p>
        </p:txBody>
      </p:sp>
      <p:sp>
        <p:nvSpPr>
          <p:cNvPr id="35843" name="Rectangle 3"/>
          <p:cNvSpPr>
            <a:spLocks noGrp="1" noChangeArrowheads="1"/>
          </p:cNvSpPr>
          <p:nvPr>
            <p:ph idx="1"/>
          </p:nvPr>
        </p:nvSpPr>
        <p:spPr/>
        <p:txBody>
          <a:bodyPr>
            <a:normAutofit lnSpcReduction="10000"/>
          </a:bodyPr>
          <a:lstStyle/>
          <a:p>
            <a:r>
              <a:rPr lang="en-US" dirty="0" smtClean="0"/>
              <a:t>Protection – isolate processes memory space</a:t>
            </a:r>
          </a:p>
          <a:p>
            <a:endParaRPr lang="en-US" dirty="0" smtClean="0"/>
          </a:p>
          <a:p>
            <a:endParaRPr lang="en-US" dirty="0" smtClean="0"/>
          </a:p>
          <a:p>
            <a:endParaRPr lang="en-US" dirty="0" smtClean="0"/>
          </a:p>
          <a:p>
            <a:endParaRPr lang="en-US" dirty="0" smtClean="0"/>
          </a:p>
          <a:p>
            <a:r>
              <a:rPr lang="en-US" dirty="0" smtClean="0"/>
              <a:t>Sharing – API for shared memory</a:t>
            </a:r>
          </a:p>
          <a:p>
            <a:r>
              <a:rPr lang="en-US" dirty="0" smtClean="0"/>
              <a:t>Physical Organization – segment the physical memory space for applications and the OS.</a:t>
            </a:r>
          </a:p>
          <a:p>
            <a:pPr lvl="1"/>
            <a:r>
              <a:rPr lang="en-US" dirty="0" smtClean="0"/>
              <a:t>Windows </a:t>
            </a:r>
            <a:r>
              <a:rPr lang="en-US" dirty="0" err="1" smtClean="0"/>
              <a:t>userspace</a:t>
            </a:r>
            <a:r>
              <a:rPr lang="en-US" dirty="0" smtClean="0"/>
              <a:t> 0x0000 – 0x7FFFFFF</a:t>
            </a:r>
          </a:p>
          <a:p>
            <a:pPr lvl="1"/>
            <a:r>
              <a:rPr lang="en-US" dirty="0" smtClean="0"/>
              <a:t>Windows kernel space 0x8000000 – 0xFFFFFFFF</a:t>
            </a:r>
          </a:p>
          <a:p>
            <a:pPr>
              <a:buNone/>
            </a:pPr>
            <a:endParaRPr lang="en-US" dirty="0" smtClean="0"/>
          </a:p>
          <a:p>
            <a:endParaRPr lang="en-US" dirty="0" smtClean="0"/>
          </a:p>
        </p:txBody>
      </p:sp>
      <p:pic>
        <p:nvPicPr>
          <p:cNvPr id="35844" name="Picture 4" descr="memory-isolation"/>
          <p:cNvPicPr>
            <a:picLocks noChangeAspect="1" noChangeArrowheads="1"/>
          </p:cNvPicPr>
          <p:nvPr/>
        </p:nvPicPr>
        <p:blipFill>
          <a:blip r:embed="rId2" cstate="print"/>
          <a:srcRect/>
          <a:stretch>
            <a:fillRect/>
          </a:stretch>
        </p:blipFill>
        <p:spPr bwMode="auto">
          <a:xfrm>
            <a:off x="2819400" y="2286001"/>
            <a:ext cx="2971800" cy="1736990"/>
          </a:xfrm>
          <a:prstGeom prst="rect">
            <a:avLst/>
          </a:prstGeom>
          <a:noFill/>
          <a:ln w="9525">
            <a:noFill/>
            <a:miter lim="800000"/>
            <a:headEnd/>
            <a:tailEnd/>
          </a:ln>
        </p:spPr>
      </p:pic>
      <p:sp>
        <p:nvSpPr>
          <p:cNvPr id="5" name="Rectangle 4"/>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1994745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a:t>
            </a:fld>
            <a:endParaRPr lang="en-US" dirty="0"/>
          </a:p>
        </p:txBody>
      </p:sp>
      <p:sp>
        <p:nvSpPr>
          <p:cNvPr id="3" name="Title 2"/>
          <p:cNvSpPr>
            <a:spLocks noGrp="1"/>
          </p:cNvSpPr>
          <p:nvPr>
            <p:ph type="title"/>
          </p:nvPr>
        </p:nvSpPr>
        <p:spPr/>
        <p:txBody>
          <a:bodyPr/>
          <a:lstStyle/>
          <a:p>
            <a:r>
              <a:rPr lang="en-US" dirty="0" smtClean="0"/>
              <a:t>Job Information – IBM </a:t>
            </a:r>
            <a:endParaRPr lang="en-US" dirty="0"/>
          </a:p>
        </p:txBody>
      </p:sp>
      <p:sp>
        <p:nvSpPr>
          <p:cNvPr id="4" name="Rectangle 3"/>
          <p:cNvSpPr/>
          <p:nvPr/>
        </p:nvSpPr>
        <p:spPr>
          <a:xfrm>
            <a:off x="0" y="1143000"/>
            <a:ext cx="9144000" cy="2308324"/>
          </a:xfrm>
          <a:prstGeom prst="rect">
            <a:avLst/>
          </a:prstGeom>
        </p:spPr>
        <p:txBody>
          <a:bodyPr wrap="square">
            <a:spAutoFit/>
          </a:bodyPr>
          <a:lstStyle/>
          <a:p>
            <a:r>
              <a:rPr lang="en-US" dirty="0">
                <a:latin typeface="Helvetica" panose="020B0604020202020204" pitchFamily="34" charset="0"/>
                <a:ea typeface="Calibri" panose="020F0502020204030204" pitchFamily="34" charset="0"/>
              </a:rPr>
              <a:t>Below is the link to the Brass Ring employment site for IBM. If you follow that link and click on "Search Experienced Professional Jobs" button you will be taken to a search function. The best way to search is by the Posting ID (number beside titles below). I have all of the following positions open accept the last two. Those are openings on Val's team. Please feel free to shop this data to your students that may be interested. I will also let you know when my managers will be at UTD to work with the job placement staff at the school. That will give your students that can attend an opportunity to ask questions and meet the persons they will be working directly for. </a:t>
            </a:r>
            <a:endParaRPr lang="en-US" sz="2400" dirty="0">
              <a:latin typeface="Times New Roman" panose="02020603050405020304" pitchFamily="18" charset="0"/>
              <a:ea typeface="Calibri" panose="020F0502020204030204" pitchFamily="34" charset="0"/>
            </a:endParaRPr>
          </a:p>
        </p:txBody>
      </p:sp>
      <p:sp>
        <p:nvSpPr>
          <p:cNvPr id="5" name="Rectangle 4"/>
          <p:cNvSpPr/>
          <p:nvPr/>
        </p:nvSpPr>
        <p:spPr>
          <a:xfrm>
            <a:off x="0" y="3420650"/>
            <a:ext cx="6172200" cy="3139321"/>
          </a:xfrm>
          <a:prstGeom prst="rect">
            <a:avLst/>
          </a:prstGeom>
        </p:spPr>
        <p:txBody>
          <a:bodyPr wrap="square">
            <a:spAutoFit/>
          </a:bodyPr>
          <a:lstStyle/>
          <a:p>
            <a:r>
              <a:rPr lang="en-US" u="sng" dirty="0">
                <a:solidFill>
                  <a:srgbClr val="0000FF"/>
                </a:solidFill>
                <a:latin typeface="Helvetica" panose="020B0604020202020204" pitchFamily="34" charset="0"/>
                <a:ea typeface="Calibri" panose="020F0502020204030204" pitchFamily="34" charset="0"/>
                <a:hlinkClick r:id="rId2"/>
              </a:rPr>
              <a:t>http://www-03.ibm.com/employment/us/</a:t>
            </a:r>
            <a:endParaRPr lang="en-US" sz="2400" dirty="0">
              <a:latin typeface="Times New Roman" panose="02020603050405020304" pitchFamily="18" charset="0"/>
              <a:ea typeface="Calibri" panose="020F0502020204030204" pitchFamily="34" charset="0"/>
            </a:endParaRPr>
          </a:p>
          <a:p>
            <a:r>
              <a:rPr lang="en-US" dirty="0">
                <a:latin typeface="Helvetica" panose="020B0604020202020204" pitchFamily="34" charset="0"/>
                <a:ea typeface="Calibri" panose="020F0502020204030204" pitchFamily="34" charset="0"/>
              </a:rPr>
              <a:t> </a:t>
            </a:r>
            <a:endParaRPr lang="en-US" sz="2400" dirty="0">
              <a:latin typeface="Times New Roman" panose="02020603050405020304" pitchFamily="18" charset="0"/>
              <a:ea typeface="Calibri" panose="020F0502020204030204" pitchFamily="34" charset="0"/>
            </a:endParaRPr>
          </a:p>
          <a:p>
            <a:r>
              <a:rPr lang="en-US" dirty="0">
                <a:latin typeface="Helvetica" panose="020B0604020202020204" pitchFamily="34" charset="0"/>
                <a:ea typeface="Calibri" panose="020F0502020204030204" pitchFamily="34" charset="0"/>
              </a:rPr>
              <a:t>Manager, Security Operations Center - 62640BR</a:t>
            </a:r>
            <a:endParaRPr lang="en-US" sz="2400" dirty="0">
              <a:latin typeface="Times New Roman" panose="02020603050405020304" pitchFamily="18" charset="0"/>
              <a:ea typeface="Calibri" panose="020F0502020204030204" pitchFamily="34" charset="0"/>
            </a:endParaRPr>
          </a:p>
          <a:p>
            <a:r>
              <a:rPr lang="en-US" dirty="0" err="1">
                <a:latin typeface="Helvetica" panose="020B0604020202020204" pitchFamily="34" charset="0"/>
                <a:ea typeface="Calibri" panose="020F0502020204030204" pitchFamily="34" charset="0"/>
              </a:rPr>
              <a:t>QRadar</a:t>
            </a:r>
            <a:r>
              <a:rPr lang="en-US" dirty="0">
                <a:latin typeface="Helvetica" panose="020B0604020202020204" pitchFamily="34" charset="0"/>
                <a:ea typeface="Calibri" panose="020F0502020204030204" pitchFamily="34" charset="0"/>
              </a:rPr>
              <a:t> Correlation Engineer - 61813BR</a:t>
            </a:r>
            <a:endParaRPr lang="en-US" sz="2400" dirty="0">
              <a:latin typeface="Times New Roman" panose="02020603050405020304" pitchFamily="18" charset="0"/>
              <a:ea typeface="Calibri" panose="020F0502020204030204" pitchFamily="34" charset="0"/>
            </a:endParaRPr>
          </a:p>
          <a:p>
            <a:r>
              <a:rPr lang="en-US" dirty="0">
                <a:latin typeface="Helvetica" panose="020B0604020202020204" pitchFamily="34" charset="0"/>
                <a:ea typeface="Calibri" panose="020F0502020204030204" pitchFamily="34" charset="0"/>
              </a:rPr>
              <a:t>Data Security Analyst III - 62652BR</a:t>
            </a:r>
            <a:endParaRPr lang="en-US" sz="2400" dirty="0">
              <a:latin typeface="Times New Roman" panose="02020603050405020304" pitchFamily="18" charset="0"/>
              <a:ea typeface="Calibri" panose="020F0502020204030204" pitchFamily="34" charset="0"/>
            </a:endParaRPr>
          </a:p>
          <a:p>
            <a:r>
              <a:rPr lang="en-US" dirty="0">
                <a:latin typeface="Helvetica" panose="020B0604020202020204" pitchFamily="34" charset="0"/>
                <a:ea typeface="Calibri" panose="020F0502020204030204" pitchFamily="34" charset="0"/>
              </a:rPr>
              <a:t>Penetration Tester - 62036BR</a:t>
            </a:r>
            <a:endParaRPr lang="en-US" sz="2400" dirty="0">
              <a:latin typeface="Times New Roman" panose="02020603050405020304" pitchFamily="18" charset="0"/>
              <a:ea typeface="Calibri" panose="020F0502020204030204" pitchFamily="34" charset="0"/>
            </a:endParaRPr>
          </a:p>
          <a:p>
            <a:r>
              <a:rPr lang="en-US" dirty="0">
                <a:latin typeface="Helvetica" panose="020B0604020202020204" pitchFamily="34" charset="0"/>
                <a:ea typeface="Calibri" panose="020F0502020204030204" pitchFamily="34" charset="0"/>
              </a:rPr>
              <a:t>Data Security Analyst I - 62243BR</a:t>
            </a:r>
            <a:endParaRPr lang="en-US" sz="2400" dirty="0">
              <a:latin typeface="Times New Roman" panose="02020603050405020304" pitchFamily="18" charset="0"/>
              <a:ea typeface="Calibri" panose="020F0502020204030204" pitchFamily="34" charset="0"/>
            </a:endParaRPr>
          </a:p>
          <a:p>
            <a:r>
              <a:rPr lang="en-US" dirty="0">
                <a:latin typeface="Helvetica" panose="020B0604020202020204" pitchFamily="34" charset="0"/>
                <a:ea typeface="Calibri" panose="020F0502020204030204" pitchFamily="34" charset="0"/>
              </a:rPr>
              <a:t>Vulnerability Analyst - 62626BR</a:t>
            </a:r>
            <a:endParaRPr lang="en-US" sz="2400" dirty="0">
              <a:latin typeface="Times New Roman" panose="02020603050405020304" pitchFamily="18" charset="0"/>
              <a:ea typeface="Calibri" panose="020F0502020204030204" pitchFamily="34" charset="0"/>
            </a:endParaRPr>
          </a:p>
          <a:p>
            <a:r>
              <a:rPr lang="en-US" dirty="0">
                <a:latin typeface="Helvetica" panose="020B0604020202020204" pitchFamily="34" charset="0"/>
                <a:ea typeface="Calibri" panose="020F0502020204030204" pitchFamily="34" charset="0"/>
              </a:rPr>
              <a:t> </a:t>
            </a:r>
            <a:endParaRPr lang="en-US" sz="2400" dirty="0">
              <a:latin typeface="Times New Roman" panose="02020603050405020304" pitchFamily="18" charset="0"/>
              <a:ea typeface="Calibri" panose="020F0502020204030204" pitchFamily="34" charset="0"/>
            </a:endParaRPr>
          </a:p>
          <a:p>
            <a:r>
              <a:rPr lang="en-US" dirty="0">
                <a:latin typeface="Helvetica" panose="020B0604020202020204" pitchFamily="34" charset="0"/>
                <a:ea typeface="Calibri" panose="020F0502020204030204" pitchFamily="34" charset="0"/>
              </a:rPr>
              <a:t>Manager of Platform Assurance - 64224BR</a:t>
            </a:r>
            <a:endParaRPr lang="en-US" sz="2400" dirty="0">
              <a:latin typeface="Times New Roman" panose="02020603050405020304" pitchFamily="18" charset="0"/>
              <a:ea typeface="Calibri" panose="020F0502020204030204" pitchFamily="34" charset="0"/>
            </a:endParaRPr>
          </a:p>
          <a:p>
            <a:r>
              <a:rPr lang="en-US" dirty="0">
                <a:latin typeface="Helvetica" panose="020B0604020202020204" pitchFamily="34" charset="0"/>
                <a:ea typeface="Calibri" panose="020F0502020204030204" pitchFamily="34" charset="0"/>
              </a:rPr>
              <a:t>Risk Analysts - 63559BR</a:t>
            </a:r>
            <a:endParaRPr lang="en-US" sz="2400"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87577358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Memory Management</a:t>
            </a:r>
          </a:p>
        </p:txBody>
      </p:sp>
      <p:sp>
        <p:nvSpPr>
          <p:cNvPr id="36867" name="Rectangle 3"/>
          <p:cNvSpPr>
            <a:spLocks noGrp="1" noChangeArrowheads="1"/>
          </p:cNvSpPr>
          <p:nvPr>
            <p:ph idx="1"/>
          </p:nvPr>
        </p:nvSpPr>
        <p:spPr>
          <a:xfrm>
            <a:off x="152400" y="1371600"/>
            <a:ext cx="8686800" cy="685800"/>
          </a:xfrm>
        </p:spPr>
        <p:txBody>
          <a:bodyPr/>
          <a:lstStyle/>
          <a:p>
            <a:pPr eaLnBrk="1" hangingPunct="1">
              <a:buFontTx/>
              <a:buNone/>
            </a:pPr>
            <a:r>
              <a:rPr lang="en-US" smtClean="0"/>
              <a:t>What are some methods that are used for this.</a:t>
            </a:r>
          </a:p>
          <a:p>
            <a:pPr eaLnBrk="1" hangingPunct="1"/>
            <a:endParaRPr lang="en-US" smtClean="0"/>
          </a:p>
          <a:p>
            <a:pPr eaLnBrk="1" hangingPunct="1">
              <a:buFontTx/>
              <a:buNone/>
            </a:pPr>
            <a:endParaRPr lang="en-US" smtClean="0"/>
          </a:p>
        </p:txBody>
      </p:sp>
      <p:pic>
        <p:nvPicPr>
          <p:cNvPr id="36868" name="Picture 4" descr="base-and-limit"/>
          <p:cNvPicPr>
            <a:picLocks noChangeAspect="1" noChangeArrowheads="1"/>
          </p:cNvPicPr>
          <p:nvPr/>
        </p:nvPicPr>
        <p:blipFill>
          <a:blip r:embed="rId2" cstate="print"/>
          <a:srcRect/>
          <a:stretch>
            <a:fillRect/>
          </a:stretch>
        </p:blipFill>
        <p:spPr bwMode="auto">
          <a:xfrm>
            <a:off x="381000" y="1905000"/>
            <a:ext cx="4233863" cy="4738688"/>
          </a:xfrm>
          <a:prstGeom prst="rect">
            <a:avLst/>
          </a:prstGeom>
          <a:noFill/>
          <a:ln w="9525">
            <a:noFill/>
            <a:miter lim="800000"/>
            <a:headEnd/>
            <a:tailEnd/>
          </a:ln>
        </p:spPr>
      </p:pic>
      <p:sp>
        <p:nvSpPr>
          <p:cNvPr id="36869" name="Text Box 5"/>
          <p:cNvSpPr txBox="1">
            <a:spLocks noChangeArrowheads="1"/>
          </p:cNvSpPr>
          <p:nvPr/>
        </p:nvSpPr>
        <p:spPr bwMode="auto">
          <a:xfrm>
            <a:off x="4800600" y="2057400"/>
            <a:ext cx="4191000" cy="4283075"/>
          </a:xfrm>
          <a:prstGeom prst="rect">
            <a:avLst/>
          </a:prstGeom>
          <a:noFill/>
          <a:ln w="9525">
            <a:noFill/>
            <a:miter lim="800000"/>
            <a:headEnd/>
            <a:tailEnd/>
          </a:ln>
        </p:spPr>
        <p:txBody>
          <a:bodyPr>
            <a:spAutoFit/>
          </a:bodyPr>
          <a:lstStyle/>
          <a:p>
            <a:pPr>
              <a:lnSpc>
                <a:spcPct val="90000"/>
              </a:lnSpc>
              <a:spcBef>
                <a:spcPct val="20000"/>
              </a:spcBef>
            </a:pPr>
            <a:r>
              <a:rPr lang="en-US" sz="3200"/>
              <a:t>Base and limit registers are used to check memory access.</a:t>
            </a:r>
          </a:p>
          <a:p>
            <a:pPr>
              <a:spcBef>
                <a:spcPct val="50000"/>
              </a:spcBef>
            </a:pPr>
            <a:r>
              <a:rPr lang="en-US" sz="3200"/>
              <a:t>Base is the start of the memory space</a:t>
            </a:r>
          </a:p>
          <a:p>
            <a:pPr>
              <a:spcBef>
                <a:spcPct val="50000"/>
              </a:spcBef>
            </a:pPr>
            <a:r>
              <a:rPr lang="en-US" sz="3200"/>
              <a:t>Limit is the end of the memory space</a:t>
            </a:r>
          </a:p>
        </p:txBody>
      </p:sp>
      <p:sp>
        <p:nvSpPr>
          <p:cNvPr id="6" name="Rectangle 5"/>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5873017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dirty="0" smtClean="0"/>
              <a:t>Memory Types </a:t>
            </a:r>
          </a:p>
        </p:txBody>
      </p:sp>
      <p:sp>
        <p:nvSpPr>
          <p:cNvPr id="37891" name="Rectangle 3"/>
          <p:cNvSpPr>
            <a:spLocks noGrp="1" noChangeArrowheads="1"/>
          </p:cNvSpPr>
          <p:nvPr>
            <p:ph idx="1"/>
          </p:nvPr>
        </p:nvSpPr>
        <p:spPr>
          <a:xfrm>
            <a:off x="228600" y="1371600"/>
            <a:ext cx="8686800" cy="5334000"/>
          </a:xfrm>
        </p:spPr>
        <p:txBody>
          <a:bodyPr>
            <a:normAutofit fontScale="92500"/>
          </a:bodyPr>
          <a:lstStyle/>
          <a:p>
            <a:pPr>
              <a:buNone/>
            </a:pPr>
            <a:r>
              <a:rPr lang="en-US" dirty="0" smtClean="0"/>
              <a:t>RAM – </a:t>
            </a:r>
            <a:r>
              <a:rPr lang="en-US" dirty="0"/>
              <a:t>random-access </a:t>
            </a:r>
            <a:r>
              <a:rPr lang="en-US" dirty="0" smtClean="0"/>
              <a:t>memory Temporary memory</a:t>
            </a:r>
          </a:p>
          <a:p>
            <a:pPr>
              <a:buNone/>
            </a:pPr>
            <a:r>
              <a:rPr lang="en-US" dirty="0" smtClean="0"/>
              <a:t>DRAM – </a:t>
            </a:r>
            <a:r>
              <a:rPr lang="en-US" dirty="0"/>
              <a:t>Dynamic </a:t>
            </a:r>
            <a:r>
              <a:rPr lang="en-US" dirty="0" smtClean="0"/>
              <a:t>RAM which requires refreshing</a:t>
            </a:r>
          </a:p>
          <a:p>
            <a:pPr>
              <a:buNone/>
            </a:pPr>
            <a:r>
              <a:rPr lang="en-US" dirty="0" smtClean="0"/>
              <a:t>SRAM – </a:t>
            </a:r>
            <a:r>
              <a:rPr lang="en-US" dirty="0"/>
              <a:t>Synchronous dynamic random access </a:t>
            </a:r>
            <a:r>
              <a:rPr lang="en-US" dirty="0" smtClean="0"/>
              <a:t>memory RAM with no refresh needs, much faster and more expensive.</a:t>
            </a:r>
          </a:p>
          <a:p>
            <a:pPr eaLnBrk="1" hangingPunct="1">
              <a:buFontTx/>
              <a:buNone/>
            </a:pPr>
            <a:endParaRPr lang="en-US" dirty="0" smtClean="0"/>
          </a:p>
          <a:p>
            <a:pPr eaLnBrk="1" hangingPunct="1">
              <a:buFontTx/>
              <a:buNone/>
            </a:pPr>
            <a:endParaRPr lang="en-US" dirty="0" smtClean="0"/>
          </a:p>
          <a:p>
            <a:pPr eaLnBrk="1" hangingPunct="1">
              <a:buFontTx/>
              <a:buNone/>
            </a:pPr>
            <a:endParaRPr lang="en-US" dirty="0" smtClean="0"/>
          </a:p>
          <a:p>
            <a:pPr eaLnBrk="1" hangingPunct="1">
              <a:buFontTx/>
              <a:buNone/>
            </a:pPr>
            <a:endParaRPr lang="en-US" dirty="0" smtClean="0"/>
          </a:p>
          <a:p>
            <a:pPr algn="ctr" eaLnBrk="1" hangingPunct="1">
              <a:buFontTx/>
              <a:buNone/>
            </a:pPr>
            <a:r>
              <a:rPr lang="en-US" dirty="0" smtClean="0"/>
              <a:t>(more)</a:t>
            </a:r>
          </a:p>
          <a:p>
            <a:pPr eaLnBrk="1" hangingPunct="1">
              <a:buFontTx/>
              <a:buNone/>
            </a:pPr>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86630867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dirty="0" smtClean="0"/>
              <a:t>Memory Types </a:t>
            </a:r>
          </a:p>
        </p:txBody>
      </p:sp>
      <p:sp>
        <p:nvSpPr>
          <p:cNvPr id="38915" name="Rectangle 3"/>
          <p:cNvSpPr>
            <a:spLocks noGrp="1" noChangeArrowheads="1"/>
          </p:cNvSpPr>
          <p:nvPr>
            <p:ph idx="1"/>
          </p:nvPr>
        </p:nvSpPr>
        <p:spPr>
          <a:xfrm>
            <a:off x="152400" y="1600200"/>
            <a:ext cx="8839200" cy="5105400"/>
          </a:xfrm>
        </p:spPr>
        <p:txBody>
          <a:bodyPr/>
          <a:lstStyle/>
          <a:p>
            <a:pPr eaLnBrk="1" hangingPunct="1">
              <a:buFontTx/>
              <a:buNone/>
            </a:pPr>
            <a:r>
              <a:rPr lang="en-US" dirty="0" smtClean="0"/>
              <a:t>SDRAM – timed DRAM</a:t>
            </a:r>
          </a:p>
          <a:p>
            <a:pPr eaLnBrk="1" hangingPunct="1">
              <a:buFontTx/>
              <a:buNone/>
            </a:pPr>
            <a:endParaRPr lang="en-US" dirty="0" smtClean="0"/>
          </a:p>
          <a:p>
            <a:pPr eaLnBrk="1" hangingPunct="1">
              <a:buFontTx/>
              <a:buNone/>
            </a:pPr>
            <a:endParaRPr lang="en-US" dirty="0" smtClean="0"/>
          </a:p>
          <a:p>
            <a:pPr eaLnBrk="1" hangingPunct="1">
              <a:buFontTx/>
              <a:buNone/>
            </a:pPr>
            <a:endParaRPr lang="en-US" dirty="0" smtClean="0"/>
          </a:p>
          <a:p>
            <a:pPr eaLnBrk="1" hangingPunct="1">
              <a:buFontTx/>
              <a:buNone/>
            </a:pPr>
            <a:r>
              <a:rPr lang="en-US" dirty="0" smtClean="0"/>
              <a:t>DDR SDRAM – SDRAM which operates on both rising and falling of clock (twice as fast)</a:t>
            </a:r>
          </a:p>
          <a:p>
            <a:pPr eaLnBrk="1" hangingPunct="1"/>
            <a:endParaRPr lang="en-US" dirty="0" smtClean="0"/>
          </a:p>
        </p:txBody>
      </p:sp>
      <p:pic>
        <p:nvPicPr>
          <p:cNvPr id="38916" name="Picture 5" descr="square-wave-clock-rising"/>
          <p:cNvPicPr>
            <a:picLocks noChangeAspect="1" noChangeArrowheads="1"/>
          </p:cNvPicPr>
          <p:nvPr/>
        </p:nvPicPr>
        <p:blipFill>
          <a:blip r:embed="rId2" cstate="print"/>
          <a:srcRect/>
          <a:stretch>
            <a:fillRect/>
          </a:stretch>
        </p:blipFill>
        <p:spPr bwMode="auto">
          <a:xfrm>
            <a:off x="533400" y="2362200"/>
            <a:ext cx="8153400" cy="1428750"/>
          </a:xfrm>
          <a:prstGeom prst="rect">
            <a:avLst/>
          </a:prstGeom>
          <a:noFill/>
          <a:ln w="9525">
            <a:noFill/>
            <a:miter lim="800000"/>
            <a:headEnd/>
            <a:tailEnd/>
          </a:ln>
        </p:spPr>
      </p:pic>
      <p:pic>
        <p:nvPicPr>
          <p:cNvPr id="38917" name="Picture 6" descr="square-wave-clock-both"/>
          <p:cNvPicPr>
            <a:picLocks noChangeAspect="1" noChangeArrowheads="1"/>
          </p:cNvPicPr>
          <p:nvPr/>
        </p:nvPicPr>
        <p:blipFill>
          <a:blip r:embed="rId3" cstate="print"/>
          <a:srcRect/>
          <a:stretch>
            <a:fillRect/>
          </a:stretch>
        </p:blipFill>
        <p:spPr bwMode="auto">
          <a:xfrm>
            <a:off x="457200" y="5061999"/>
            <a:ext cx="8229600" cy="1441450"/>
          </a:xfrm>
          <a:prstGeom prst="rect">
            <a:avLst/>
          </a:prstGeom>
          <a:noFill/>
          <a:ln w="9525">
            <a:noFill/>
            <a:miter lim="800000"/>
            <a:headEnd/>
            <a:tailEnd/>
          </a:ln>
        </p:spPr>
      </p:pic>
      <p:sp>
        <p:nvSpPr>
          <p:cNvPr id="6" name="Rectangle 5"/>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258505401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dirty="0" smtClean="0"/>
              <a:t>Memory Type</a:t>
            </a:r>
          </a:p>
        </p:txBody>
      </p:sp>
      <p:sp>
        <p:nvSpPr>
          <p:cNvPr id="39939" name="Rectangle 3"/>
          <p:cNvSpPr>
            <a:spLocks noGrp="1" noChangeArrowheads="1"/>
          </p:cNvSpPr>
          <p:nvPr>
            <p:ph idx="1"/>
          </p:nvPr>
        </p:nvSpPr>
        <p:spPr/>
        <p:txBody>
          <a:bodyPr>
            <a:normAutofit/>
          </a:bodyPr>
          <a:lstStyle/>
          <a:p>
            <a:r>
              <a:rPr lang="en-US" dirty="0" smtClean="0"/>
              <a:t>ROM – </a:t>
            </a:r>
            <a:r>
              <a:rPr lang="en-US" dirty="0" smtClean="0">
                <a:solidFill>
                  <a:srgbClr val="00B0F0"/>
                </a:solidFill>
              </a:rPr>
              <a:t>R</a:t>
            </a:r>
            <a:r>
              <a:rPr lang="en-US" dirty="0" smtClean="0"/>
              <a:t>ead </a:t>
            </a:r>
            <a:r>
              <a:rPr lang="en-US" dirty="0" smtClean="0">
                <a:solidFill>
                  <a:srgbClr val="00B0F0"/>
                </a:solidFill>
              </a:rPr>
              <a:t>O</a:t>
            </a:r>
            <a:r>
              <a:rPr lang="en-US" dirty="0" smtClean="0"/>
              <a:t>nly </a:t>
            </a:r>
            <a:r>
              <a:rPr lang="en-US" dirty="0" smtClean="0">
                <a:solidFill>
                  <a:srgbClr val="00B0F0"/>
                </a:solidFill>
              </a:rPr>
              <a:t>M</a:t>
            </a:r>
            <a:r>
              <a:rPr lang="en-US" dirty="0" smtClean="0"/>
              <a:t>emory – non-volatile, non-writable. Good for firmware. Secure as it’s not writable. (why is this secure?)</a:t>
            </a:r>
          </a:p>
          <a:p>
            <a:r>
              <a:rPr lang="en-US" dirty="0" smtClean="0"/>
              <a:t>PROM – </a:t>
            </a:r>
            <a:r>
              <a:rPr lang="en-US" dirty="0" smtClean="0">
                <a:solidFill>
                  <a:srgbClr val="00B0F0"/>
                </a:solidFill>
              </a:rPr>
              <a:t>P</a:t>
            </a:r>
            <a:r>
              <a:rPr lang="en-US" dirty="0" smtClean="0"/>
              <a:t>rogrammable </a:t>
            </a:r>
            <a:r>
              <a:rPr lang="en-US" dirty="0" smtClean="0">
                <a:solidFill>
                  <a:srgbClr val="00B0F0"/>
                </a:solidFill>
              </a:rPr>
              <a:t>ROM</a:t>
            </a:r>
          </a:p>
          <a:p>
            <a:r>
              <a:rPr lang="en-US" dirty="0" smtClean="0"/>
              <a:t>EPROM – </a:t>
            </a:r>
            <a:r>
              <a:rPr lang="en-US" dirty="0" smtClean="0">
                <a:solidFill>
                  <a:srgbClr val="00B0F0"/>
                </a:solidFill>
              </a:rPr>
              <a:t>E</a:t>
            </a:r>
            <a:r>
              <a:rPr lang="en-US" dirty="0" smtClean="0"/>
              <a:t>rasable </a:t>
            </a:r>
            <a:r>
              <a:rPr lang="en-US" dirty="0" smtClean="0">
                <a:solidFill>
                  <a:srgbClr val="00B0F0"/>
                </a:solidFill>
              </a:rPr>
              <a:t>PROM </a:t>
            </a:r>
            <a:r>
              <a:rPr lang="en-US" dirty="0" smtClean="0"/>
              <a:t>(UV)</a:t>
            </a:r>
          </a:p>
          <a:p>
            <a:r>
              <a:rPr lang="en-US" dirty="0" smtClean="0"/>
              <a:t>EEPROM – </a:t>
            </a:r>
            <a:r>
              <a:rPr lang="en-US" dirty="0" smtClean="0">
                <a:solidFill>
                  <a:srgbClr val="00B0F0"/>
                </a:solidFill>
              </a:rPr>
              <a:t>E</a:t>
            </a:r>
            <a:r>
              <a:rPr lang="en-US" dirty="0" smtClean="0"/>
              <a:t>lectrically </a:t>
            </a:r>
            <a:r>
              <a:rPr lang="en-US" dirty="0" smtClean="0">
                <a:solidFill>
                  <a:srgbClr val="00B0F0"/>
                </a:solidFill>
              </a:rPr>
              <a:t>E</a:t>
            </a:r>
            <a:r>
              <a:rPr lang="en-US" dirty="0" smtClean="0"/>
              <a:t>rasable </a:t>
            </a:r>
            <a:r>
              <a:rPr lang="en-US" dirty="0" smtClean="0">
                <a:solidFill>
                  <a:srgbClr val="00B0F0"/>
                </a:solidFill>
              </a:rPr>
              <a:t>PROM </a:t>
            </a:r>
            <a:r>
              <a:rPr lang="en-US" dirty="0" smtClean="0"/>
              <a:t>that is Erasable but Electronically. (security implications)</a:t>
            </a:r>
          </a:p>
          <a:p>
            <a:r>
              <a:rPr lang="en-US" dirty="0" smtClean="0"/>
              <a:t>Flash Memory – Reprogrammable on the fly </a:t>
            </a:r>
          </a:p>
          <a:p>
            <a:r>
              <a:rPr lang="en-US" dirty="0" smtClean="0"/>
              <a:t>Cache Memory</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422366131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smtClean="0"/>
              <a:t>Other Memory Terms </a:t>
            </a:r>
          </a:p>
        </p:txBody>
      </p:sp>
      <p:sp>
        <p:nvSpPr>
          <p:cNvPr id="40963" name="Rectangle 3"/>
          <p:cNvSpPr>
            <a:spLocks noGrp="1" noChangeArrowheads="1"/>
          </p:cNvSpPr>
          <p:nvPr>
            <p:ph idx="1"/>
          </p:nvPr>
        </p:nvSpPr>
        <p:spPr/>
        <p:txBody>
          <a:bodyPr>
            <a:normAutofit/>
          </a:bodyPr>
          <a:lstStyle/>
          <a:p>
            <a:r>
              <a:rPr lang="en-US" dirty="0" smtClean="0"/>
              <a:t>Memory Leak – </a:t>
            </a:r>
            <a:r>
              <a:rPr lang="en-US" dirty="0"/>
              <a:t>Because they can exhaust available system memory as an application runs, memory leaks are often the cause of or a contributing factor to software aging</a:t>
            </a:r>
            <a:r>
              <a:rPr lang="en-US" dirty="0" smtClean="0"/>
              <a:t>.</a:t>
            </a:r>
          </a:p>
          <a:p>
            <a:r>
              <a:rPr lang="en-US" dirty="0" smtClean="0"/>
              <a:t>Virtual </a:t>
            </a:r>
            <a:r>
              <a:rPr lang="en-US" dirty="0"/>
              <a:t>Memory – using secondary storage to virtually expand your memory.</a:t>
            </a:r>
          </a:p>
          <a:p>
            <a:r>
              <a:rPr lang="en-US" dirty="0" smtClean="0"/>
              <a:t>Paging / Swapping</a:t>
            </a:r>
          </a:p>
          <a:p>
            <a:r>
              <a:rPr lang="en-US" dirty="0" smtClean="0"/>
              <a:t>Page frames</a:t>
            </a:r>
          </a:p>
          <a:p>
            <a:pPr lvl="1"/>
            <a:r>
              <a:rPr lang="en-US" dirty="0" smtClean="0"/>
              <a:t>Security concerns with paging, both live and reboots. What can you do to protect on reboots?</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46211007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5943600" y="2895600"/>
            <a:ext cx="3200400" cy="1143000"/>
          </a:xfrm>
        </p:spPr>
        <p:txBody>
          <a:bodyPr>
            <a:normAutofit/>
          </a:bodyPr>
          <a:lstStyle/>
          <a:p>
            <a:pPr eaLnBrk="1" hangingPunct="1"/>
            <a:r>
              <a:rPr lang="en-US" sz="4000" dirty="0" smtClean="0"/>
              <a:t>Paging</a:t>
            </a:r>
          </a:p>
        </p:txBody>
      </p:sp>
      <p:pic>
        <p:nvPicPr>
          <p:cNvPr id="41987" name="Picture 4" descr="paging"/>
          <p:cNvPicPr>
            <a:picLocks noChangeAspect="1" noChangeArrowheads="1"/>
          </p:cNvPicPr>
          <p:nvPr/>
        </p:nvPicPr>
        <p:blipFill>
          <a:blip r:embed="rId2" cstate="print"/>
          <a:srcRect/>
          <a:stretch>
            <a:fillRect/>
          </a:stretch>
        </p:blipFill>
        <p:spPr bwMode="auto">
          <a:xfrm>
            <a:off x="310147" y="152400"/>
            <a:ext cx="5613400" cy="6477000"/>
          </a:xfrm>
          <a:prstGeom prst="rect">
            <a:avLst/>
          </a:prstGeom>
          <a:noFill/>
          <a:ln w="9525">
            <a:noFill/>
            <a:miter lim="800000"/>
            <a:headEnd/>
            <a:tailEnd/>
          </a:ln>
        </p:spPr>
      </p:pic>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3693330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76</a:t>
            </a:fld>
            <a:endParaRPr lang="en-US" dirty="0"/>
          </a:p>
        </p:txBody>
      </p:sp>
      <p:sp>
        <p:nvSpPr>
          <p:cNvPr id="3" name="Title 2"/>
          <p:cNvSpPr>
            <a:spLocks noGrp="1"/>
          </p:cNvSpPr>
          <p:nvPr>
            <p:ph type="title"/>
          </p:nvPr>
        </p:nvSpPr>
        <p:spPr/>
        <p:txBody>
          <a:bodyPr>
            <a:normAutofit fontScale="90000"/>
          </a:bodyPr>
          <a:lstStyle/>
          <a:p>
            <a:r>
              <a:rPr lang="en-US" dirty="0"/>
              <a:t>Key Terms – Operating System Components</a:t>
            </a:r>
          </a:p>
        </p:txBody>
      </p:sp>
      <p:sp>
        <p:nvSpPr>
          <p:cNvPr id="4" name="Content Placeholder 3"/>
          <p:cNvSpPr>
            <a:spLocks noGrp="1"/>
          </p:cNvSpPr>
          <p:nvPr>
            <p:ph idx="1"/>
          </p:nvPr>
        </p:nvSpPr>
        <p:spPr/>
        <p:txBody>
          <a:bodyPr>
            <a:normAutofit/>
          </a:bodyPr>
          <a:lstStyle/>
          <a:p>
            <a:r>
              <a:rPr lang="en-US" sz="2000" b="1" dirty="0"/>
              <a:t>Process</a:t>
            </a:r>
            <a:r>
              <a:rPr lang="en-US" sz="2000" dirty="0"/>
              <a:t> -- Program loaded in memory within an operating system. </a:t>
            </a:r>
          </a:p>
          <a:p>
            <a:r>
              <a:rPr lang="en-US" sz="2000" b="1" dirty="0"/>
              <a:t>Multiprogramming</a:t>
            </a:r>
            <a:r>
              <a:rPr lang="en-US" sz="2000" dirty="0"/>
              <a:t> -- Interleaved execution of more than one program (process) or task by a single operating system. </a:t>
            </a:r>
          </a:p>
          <a:p>
            <a:r>
              <a:rPr lang="en-US" sz="2000" b="1" dirty="0"/>
              <a:t>Multitasking</a:t>
            </a:r>
            <a:r>
              <a:rPr lang="en-US" sz="2000" dirty="0"/>
              <a:t> -- Simultaneous execution of more than one program (process) or task by a single operating system. </a:t>
            </a:r>
          </a:p>
          <a:p>
            <a:r>
              <a:rPr lang="en-US" sz="2000" b="1" dirty="0"/>
              <a:t>Cooperative multitasking </a:t>
            </a:r>
            <a:r>
              <a:rPr lang="en-US" sz="2000" dirty="0"/>
              <a:t>-- Multitasking scheduling scheme used by older operating systems to allow for computer resource time slicing. Processes had too much control over resources, which would allow for the programs or systems to “hang.” </a:t>
            </a:r>
          </a:p>
          <a:p>
            <a:r>
              <a:rPr lang="en-US" sz="2000" b="1" dirty="0"/>
              <a:t>Preemptive multitasking </a:t>
            </a:r>
            <a:r>
              <a:rPr lang="en-US" sz="2000" dirty="0"/>
              <a:t>-- Multitasking scheduling scheme used by operating systems to allow for computer resource time slicing. Used in newer, more stable operating systems. </a:t>
            </a:r>
            <a:endParaRPr lang="en-US" sz="2000" dirty="0" smtClean="0"/>
          </a:p>
          <a:p>
            <a:r>
              <a:rPr lang="en-US" sz="2000" b="1" dirty="0" smtClean="0"/>
              <a:t>Process states (ready, running, blocked) </a:t>
            </a:r>
            <a:r>
              <a:rPr lang="en-US" sz="2000" dirty="0" smtClean="0"/>
              <a:t>-- Processes can be in various activity levels. Ready = waiting for input. Running = instructions being executed by CPU. Blocked = process is “suspended.” </a:t>
            </a:r>
          </a:p>
        </p:txBody>
      </p:sp>
    </p:spTree>
    <p:extLst>
      <p:ext uri="{BB962C8B-B14F-4D97-AF65-F5344CB8AC3E}">
        <p14:creationId xmlns:p14="http://schemas.microsoft.com/office/powerpoint/2010/main" val="212498458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77</a:t>
            </a:fld>
            <a:endParaRPr lang="en-US" dirty="0"/>
          </a:p>
        </p:txBody>
      </p:sp>
      <p:sp>
        <p:nvSpPr>
          <p:cNvPr id="3" name="Title 2"/>
          <p:cNvSpPr>
            <a:spLocks noGrp="1"/>
          </p:cNvSpPr>
          <p:nvPr>
            <p:ph type="title"/>
          </p:nvPr>
        </p:nvSpPr>
        <p:spPr/>
        <p:txBody>
          <a:bodyPr>
            <a:normAutofit fontScale="90000"/>
          </a:bodyPr>
          <a:lstStyle/>
          <a:p>
            <a:r>
              <a:rPr lang="en-US" dirty="0"/>
              <a:t>Key Terms – Operating System Components</a:t>
            </a:r>
          </a:p>
        </p:txBody>
      </p:sp>
      <p:sp>
        <p:nvSpPr>
          <p:cNvPr id="4" name="Content Placeholder 3"/>
          <p:cNvSpPr>
            <a:spLocks noGrp="1"/>
          </p:cNvSpPr>
          <p:nvPr>
            <p:ph idx="1"/>
          </p:nvPr>
        </p:nvSpPr>
        <p:spPr/>
        <p:txBody>
          <a:bodyPr>
            <a:normAutofit/>
          </a:bodyPr>
          <a:lstStyle/>
          <a:p>
            <a:r>
              <a:rPr lang="en-US" sz="2000" b="1" dirty="0" smtClean="0"/>
              <a:t>Interrupts</a:t>
            </a:r>
            <a:r>
              <a:rPr lang="en-US" sz="2000" dirty="0" smtClean="0"/>
              <a:t> -- Values assigned to computer components (hardware and software) to allow for efficient computer resource time slicing. </a:t>
            </a:r>
          </a:p>
          <a:p>
            <a:r>
              <a:rPr lang="en-US" sz="2000" b="1" dirty="0" err="1" smtClean="0"/>
              <a:t>Maskable</a:t>
            </a:r>
            <a:r>
              <a:rPr lang="en-US" sz="2000" b="1" dirty="0" smtClean="0"/>
              <a:t> interrupt </a:t>
            </a:r>
            <a:r>
              <a:rPr lang="en-US" sz="2000" dirty="0" smtClean="0"/>
              <a:t>-- Interrupt value assigned to a noncritical operating system activity. </a:t>
            </a:r>
          </a:p>
          <a:p>
            <a:r>
              <a:rPr lang="en-US" sz="2000" b="1" dirty="0" err="1" smtClean="0"/>
              <a:t>Nonmaskable</a:t>
            </a:r>
            <a:r>
              <a:rPr lang="en-US" sz="2000" b="1" dirty="0" smtClean="0"/>
              <a:t> interrupt </a:t>
            </a:r>
            <a:r>
              <a:rPr lang="en-US" sz="2000" dirty="0" smtClean="0"/>
              <a:t>-- Interrupt value assigned to a critical operating system activity.</a:t>
            </a:r>
          </a:p>
          <a:p>
            <a:r>
              <a:rPr lang="en-US" sz="2000" b="1" dirty="0" smtClean="0"/>
              <a:t>Thread</a:t>
            </a:r>
            <a:r>
              <a:rPr lang="en-US" sz="2000" dirty="0" smtClean="0"/>
              <a:t> -- Instruction set generated by a process when it has a specific activity that needs to be carried out by an operating system. When the activity is finished, the thread is destroyed. </a:t>
            </a:r>
          </a:p>
          <a:p>
            <a:r>
              <a:rPr lang="en-US" sz="2000" b="1" dirty="0" smtClean="0"/>
              <a:t>Multithreading</a:t>
            </a:r>
            <a:r>
              <a:rPr lang="en-US" sz="2000" dirty="0" smtClean="0"/>
              <a:t> -- Applications that can carry out multiple activities simultaneously by generating different instruction sets (threads). </a:t>
            </a:r>
          </a:p>
          <a:p>
            <a:r>
              <a:rPr lang="en-US" sz="2000" b="1" dirty="0" smtClean="0"/>
              <a:t>Software deadlock </a:t>
            </a:r>
            <a:r>
              <a:rPr lang="en-US" sz="2000" dirty="0" smtClean="0"/>
              <a:t>-- Two processes cannot complete their activities because they are both waiting for system resources to be released.</a:t>
            </a:r>
          </a:p>
          <a:p>
            <a:endParaRPr lang="en-US" sz="2000" dirty="0"/>
          </a:p>
        </p:txBody>
      </p:sp>
    </p:spTree>
    <p:extLst>
      <p:ext uri="{BB962C8B-B14F-4D97-AF65-F5344CB8AC3E}">
        <p14:creationId xmlns:p14="http://schemas.microsoft.com/office/powerpoint/2010/main" val="296942576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Operating System Kernel Architectures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B124A42-3BFC-4002-A422-5D3896DD5E41}" type="slidenum">
              <a:rPr lang="en-US" smtClean="0"/>
              <a:pPr/>
              <a:t>78</a:t>
            </a:fld>
            <a:endParaRPr lang="en-US" dirty="0"/>
          </a:p>
        </p:txBody>
      </p:sp>
    </p:spTree>
    <p:extLst>
      <p:ext uri="{BB962C8B-B14F-4D97-AF65-F5344CB8AC3E}">
        <p14:creationId xmlns:p14="http://schemas.microsoft.com/office/powerpoint/2010/main" val="134498757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79</a:t>
            </a:fld>
            <a:endParaRPr lang="en-US" dirty="0"/>
          </a:p>
        </p:txBody>
      </p:sp>
      <p:sp>
        <p:nvSpPr>
          <p:cNvPr id="3" name="Title 2"/>
          <p:cNvSpPr>
            <a:spLocks noGrp="1"/>
          </p:cNvSpPr>
          <p:nvPr>
            <p:ph type="title"/>
          </p:nvPr>
        </p:nvSpPr>
        <p:spPr/>
        <p:txBody>
          <a:bodyPr>
            <a:normAutofit fontScale="90000"/>
          </a:bodyPr>
          <a:lstStyle/>
          <a:p>
            <a:r>
              <a:rPr lang="en-US" dirty="0"/>
              <a:t>Major Operating System Kernel Architectures</a:t>
            </a:r>
          </a:p>
        </p:txBody>
      </p:sp>
      <p:sp>
        <p:nvSpPr>
          <p:cNvPr id="4" name="Content Placeholder 3"/>
          <p:cNvSpPr>
            <a:spLocks noGrp="1"/>
          </p:cNvSpPr>
          <p:nvPr>
            <p:ph idx="1"/>
          </p:nvPr>
        </p:nvSpPr>
        <p:spPr/>
        <p:txBody>
          <a:bodyPr>
            <a:normAutofit/>
          </a:bodyPr>
          <a:lstStyle/>
          <a:p>
            <a:pPr marL="0" indent="0">
              <a:buNone/>
            </a:pPr>
            <a:r>
              <a:rPr lang="en-US" sz="2000" dirty="0"/>
              <a:t>The basic core definitions of the different architecture types are as follows: </a:t>
            </a:r>
          </a:p>
          <a:p>
            <a:r>
              <a:rPr lang="en-US" sz="2000" b="1" dirty="0"/>
              <a:t>Monolithic</a:t>
            </a:r>
            <a:r>
              <a:rPr lang="en-US" sz="2000" dirty="0"/>
              <a:t> -- All operating system processes run in kernel mode. </a:t>
            </a:r>
          </a:p>
          <a:p>
            <a:r>
              <a:rPr lang="en-US" sz="2000" b="1" dirty="0"/>
              <a:t>Layered</a:t>
            </a:r>
            <a:r>
              <a:rPr lang="en-US" sz="2000" dirty="0"/>
              <a:t> -- All operating system processes run in a hierarchical model in kernel mode. </a:t>
            </a:r>
          </a:p>
          <a:p>
            <a:r>
              <a:rPr lang="en-US" sz="2000" b="1" dirty="0"/>
              <a:t>Microkernel</a:t>
            </a:r>
            <a:r>
              <a:rPr lang="en-US" sz="2000" dirty="0"/>
              <a:t> -- Core operating system processes run in kernel mode and the remaining ones run in user mode. </a:t>
            </a:r>
          </a:p>
          <a:p>
            <a:r>
              <a:rPr lang="en-US" sz="2000" b="1" dirty="0"/>
              <a:t>Hybrid microkernel </a:t>
            </a:r>
            <a:r>
              <a:rPr lang="en-US" sz="2000" dirty="0"/>
              <a:t>-- All operating system processes run in kernel mode. Core processes run within a microkernel and others run in a client\ server model.</a:t>
            </a:r>
          </a:p>
          <a:p>
            <a:endParaRPr lang="en-US" sz="2000" dirty="0"/>
          </a:p>
        </p:txBody>
      </p:sp>
    </p:spTree>
    <p:extLst>
      <p:ext uri="{BB962C8B-B14F-4D97-AF65-F5344CB8AC3E}">
        <p14:creationId xmlns:p14="http://schemas.microsoft.com/office/powerpoint/2010/main" val="25398480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8</a:t>
            </a:fld>
            <a:endParaRPr lang="en-US" dirty="0"/>
          </a:p>
        </p:txBody>
      </p:sp>
      <p:sp>
        <p:nvSpPr>
          <p:cNvPr id="3" name="Title 2"/>
          <p:cNvSpPr>
            <a:spLocks noGrp="1"/>
          </p:cNvSpPr>
          <p:nvPr>
            <p:ph type="title"/>
          </p:nvPr>
        </p:nvSpPr>
        <p:spPr/>
        <p:txBody>
          <a:bodyPr/>
          <a:lstStyle/>
          <a:p>
            <a:r>
              <a:rPr lang="en-US" dirty="0" smtClean="0"/>
              <a:t>Job Information – TSP</a:t>
            </a:r>
            <a:endParaRPr lang="en-US" dirty="0"/>
          </a:p>
        </p:txBody>
      </p:sp>
      <p:sp>
        <p:nvSpPr>
          <p:cNvPr id="6" name="Content Placeholder 5"/>
          <p:cNvSpPr>
            <a:spLocks noGrp="1"/>
          </p:cNvSpPr>
          <p:nvPr>
            <p:ph idx="1"/>
          </p:nvPr>
        </p:nvSpPr>
        <p:spPr/>
        <p:txBody>
          <a:bodyPr>
            <a:normAutofit fontScale="55000" lnSpcReduction="20000"/>
          </a:bodyPr>
          <a:lstStyle/>
          <a:p>
            <a:r>
              <a:rPr lang="en-US" sz="3800" b="1" dirty="0" smtClean="0"/>
              <a:t>Bridget </a:t>
            </a:r>
            <a:r>
              <a:rPr lang="en-US" sz="3800" b="1" dirty="0"/>
              <a:t>Watson (</a:t>
            </a:r>
            <a:r>
              <a:rPr lang="en-US" sz="3800" b="1" dirty="0" smtClean="0">
                <a:hlinkClick r:id="rId2"/>
              </a:rPr>
              <a:t>bridget.watson@mytsp.net</a:t>
            </a:r>
            <a:endParaRPr lang="en-US" sz="3800" b="1" dirty="0" smtClean="0"/>
          </a:p>
          <a:p>
            <a:r>
              <a:rPr lang="en-US" dirty="0"/>
              <a:t>Level 1 SOC Team Member</a:t>
            </a:r>
          </a:p>
          <a:p>
            <a:pPr lvl="1"/>
            <a:r>
              <a:rPr lang="en-US" b="1" dirty="0" smtClean="0"/>
              <a:t>Required </a:t>
            </a:r>
            <a:r>
              <a:rPr lang="en-US" b="1" dirty="0"/>
              <a:t>Experience</a:t>
            </a:r>
            <a:r>
              <a:rPr lang="en-US" dirty="0"/>
              <a:t>:  2 – 3 years as a Windows system administrator in a large-scale heterogeneous corporate environment.</a:t>
            </a:r>
          </a:p>
          <a:p>
            <a:pPr lvl="1"/>
            <a:r>
              <a:rPr lang="en-US" b="1" dirty="0" smtClean="0"/>
              <a:t>Preferred </a:t>
            </a:r>
            <a:r>
              <a:rPr lang="en-US" b="1" dirty="0"/>
              <a:t>additional experience</a:t>
            </a:r>
            <a:r>
              <a:rPr lang="en-US" dirty="0"/>
              <a:t>:  1 – 2 years network security monitoring.  Malware analysis, incident response, endpoint protection, using SIEM tools.</a:t>
            </a:r>
          </a:p>
          <a:p>
            <a:pPr lvl="1"/>
            <a:r>
              <a:rPr lang="en-US" dirty="0" smtClean="0"/>
              <a:t>Candidate </a:t>
            </a:r>
            <a:r>
              <a:rPr lang="en-US" dirty="0"/>
              <a:t>should have a strong desire to provide world-class support and be highly skilled in communicating with the end user community and team mates. Candidate should demonstrate strong customer service, verbal, documentation and listening skills. Candidate should demonstrate the ability to access, triage, and determine criticality of issues or </a:t>
            </a:r>
            <a:r>
              <a:rPr lang="en-US" dirty="0" smtClean="0"/>
              <a:t>incidents.</a:t>
            </a:r>
          </a:p>
          <a:p>
            <a:pPr lvl="1"/>
            <a:r>
              <a:rPr lang="en-US" b="1" dirty="0" smtClean="0"/>
              <a:t>Initial </a:t>
            </a:r>
            <a:r>
              <a:rPr lang="en-US" b="1" dirty="0"/>
              <a:t>required certification</a:t>
            </a:r>
            <a:r>
              <a:rPr lang="en-US" dirty="0"/>
              <a:t>:  CompTIA Security+</a:t>
            </a:r>
          </a:p>
          <a:p>
            <a:pPr lvl="1"/>
            <a:r>
              <a:rPr lang="en-US" b="1" dirty="0" smtClean="0"/>
              <a:t>Preferred </a:t>
            </a:r>
            <a:r>
              <a:rPr lang="en-US" b="1" dirty="0"/>
              <a:t>certification</a:t>
            </a:r>
            <a:r>
              <a:rPr lang="en-US" dirty="0"/>
              <a:t>:  EC-Council Certified Incident Handler (ECIH) or GIAC Certified Incident Handler (GCIH).</a:t>
            </a:r>
          </a:p>
          <a:p>
            <a:r>
              <a:rPr lang="en-US" dirty="0" smtClean="0"/>
              <a:t>A </a:t>
            </a:r>
            <a:r>
              <a:rPr lang="en-US" dirty="0"/>
              <a:t>team member will be responsible for:</a:t>
            </a:r>
          </a:p>
          <a:p>
            <a:pPr lvl="1"/>
            <a:r>
              <a:rPr lang="en-US" dirty="0" smtClean="0"/>
              <a:t>Monitoring </a:t>
            </a:r>
            <a:r>
              <a:rPr lang="en-US" dirty="0"/>
              <a:t>alerts in various tools</a:t>
            </a:r>
          </a:p>
          <a:p>
            <a:pPr lvl="1"/>
            <a:r>
              <a:rPr lang="en-US" dirty="0" smtClean="0"/>
              <a:t>Performing </a:t>
            </a:r>
            <a:r>
              <a:rPr lang="en-US" dirty="0"/>
              <a:t>initial triage analysis</a:t>
            </a:r>
          </a:p>
          <a:p>
            <a:pPr lvl="1"/>
            <a:r>
              <a:rPr lang="en-US" dirty="0" smtClean="0"/>
              <a:t>Incident </a:t>
            </a:r>
            <a:r>
              <a:rPr lang="en-US" dirty="0"/>
              <a:t>creation</a:t>
            </a:r>
          </a:p>
          <a:p>
            <a:pPr lvl="1"/>
            <a:r>
              <a:rPr lang="en-US" dirty="0" smtClean="0"/>
              <a:t>Work </a:t>
            </a:r>
            <a:r>
              <a:rPr lang="en-US" dirty="0"/>
              <a:t>the alerts to resolution or escalation</a:t>
            </a:r>
          </a:p>
          <a:p>
            <a:pPr lvl="1"/>
            <a:r>
              <a:rPr lang="en-US" dirty="0" smtClean="0"/>
              <a:t>Simple </a:t>
            </a:r>
            <a:r>
              <a:rPr lang="en-US" dirty="0"/>
              <a:t>issue resolution based on documentation or guidance from Team Leader</a:t>
            </a:r>
          </a:p>
          <a:p>
            <a:pPr lvl="1"/>
            <a:r>
              <a:rPr lang="en-US" dirty="0" smtClean="0"/>
              <a:t>Receiving </a:t>
            </a:r>
            <a:r>
              <a:rPr lang="en-US" dirty="0"/>
              <a:t>and documenting incident and service requests via web tickets or phone calls or emails and convert them to tickets</a:t>
            </a:r>
          </a:p>
          <a:p>
            <a:pPr lvl="1"/>
            <a:r>
              <a:rPr lang="en-US" dirty="0" smtClean="0"/>
              <a:t>Incident management, Escalations</a:t>
            </a:r>
            <a:endParaRPr lang="en-US" dirty="0"/>
          </a:p>
          <a:p>
            <a:endParaRPr lang="en-US" dirty="0"/>
          </a:p>
        </p:txBody>
      </p:sp>
    </p:spTree>
    <p:extLst>
      <p:ext uri="{BB962C8B-B14F-4D97-AF65-F5344CB8AC3E}">
        <p14:creationId xmlns:p14="http://schemas.microsoft.com/office/powerpoint/2010/main" val="18088106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80</a:t>
            </a:fld>
            <a:endParaRPr lang="en-US" dirty="0"/>
          </a:p>
        </p:txBody>
      </p:sp>
      <p:sp>
        <p:nvSpPr>
          <p:cNvPr id="3" name="Title 2"/>
          <p:cNvSpPr>
            <a:spLocks noGrp="1"/>
          </p:cNvSpPr>
          <p:nvPr>
            <p:ph type="title"/>
          </p:nvPr>
        </p:nvSpPr>
        <p:spPr/>
        <p:txBody>
          <a:bodyPr/>
          <a:lstStyle/>
          <a:p>
            <a:r>
              <a:rPr lang="en-US" dirty="0"/>
              <a:t>Monolithic vs. Layered Architecture</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2476500"/>
            <a:ext cx="5029200"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69531"/>
            <a:ext cx="5738814" cy="2807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Connector 4"/>
          <p:cNvCxnSpPr/>
          <p:nvPr/>
        </p:nvCxnSpPr>
        <p:spPr>
          <a:xfrm>
            <a:off x="0" y="3439028"/>
            <a:ext cx="9144000" cy="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152400" y="1878932"/>
            <a:ext cx="3048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Monolithic OS Architecture</a:t>
            </a:r>
          </a:p>
        </p:txBody>
      </p:sp>
      <p:sp>
        <p:nvSpPr>
          <p:cNvPr id="9" name="Rectangle 8"/>
          <p:cNvSpPr/>
          <p:nvPr/>
        </p:nvSpPr>
        <p:spPr>
          <a:xfrm>
            <a:off x="6019800" y="1866900"/>
            <a:ext cx="2971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Layered</a:t>
            </a:r>
            <a:r>
              <a:rPr lang="en-US" dirty="0"/>
              <a:t> </a:t>
            </a:r>
            <a:r>
              <a:rPr lang="en-US" b="1" dirty="0" smtClean="0"/>
              <a:t>OS </a:t>
            </a:r>
            <a:r>
              <a:rPr lang="en-US" b="1" dirty="0"/>
              <a:t>Architecture</a:t>
            </a:r>
          </a:p>
        </p:txBody>
      </p:sp>
    </p:spTree>
    <p:extLst>
      <p:ext uri="{BB962C8B-B14F-4D97-AF65-F5344CB8AC3E}">
        <p14:creationId xmlns:p14="http://schemas.microsoft.com/office/powerpoint/2010/main" val="51116317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81</a:t>
            </a:fld>
            <a:endParaRPr lang="en-US" dirty="0"/>
          </a:p>
        </p:txBody>
      </p:sp>
      <p:sp>
        <p:nvSpPr>
          <p:cNvPr id="3" name="Title 2"/>
          <p:cNvSpPr>
            <a:spLocks noGrp="1"/>
          </p:cNvSpPr>
          <p:nvPr>
            <p:ph type="title"/>
          </p:nvPr>
        </p:nvSpPr>
        <p:spPr/>
        <p:txBody>
          <a:bodyPr/>
          <a:lstStyle/>
          <a:p>
            <a:r>
              <a:rPr lang="en-US" dirty="0"/>
              <a:t>Microkernel Architecture</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133600"/>
            <a:ext cx="6679838"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743200" y="1371600"/>
            <a:ext cx="3048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Microkernel OS </a:t>
            </a:r>
            <a:r>
              <a:rPr lang="en-US" b="1" dirty="0"/>
              <a:t>Architecture</a:t>
            </a:r>
          </a:p>
        </p:txBody>
      </p:sp>
    </p:spTree>
    <p:extLst>
      <p:ext uri="{BB962C8B-B14F-4D97-AF65-F5344CB8AC3E}">
        <p14:creationId xmlns:p14="http://schemas.microsoft.com/office/powerpoint/2010/main" val="54670575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82</a:t>
            </a:fld>
            <a:endParaRPr lang="en-US" dirty="0"/>
          </a:p>
        </p:txBody>
      </p:sp>
      <p:sp>
        <p:nvSpPr>
          <p:cNvPr id="4" name="Title 3"/>
          <p:cNvSpPr>
            <a:spLocks noGrp="1"/>
          </p:cNvSpPr>
          <p:nvPr>
            <p:ph type="title"/>
          </p:nvPr>
        </p:nvSpPr>
        <p:spPr/>
        <p:txBody>
          <a:bodyPr/>
          <a:lstStyle/>
          <a:p>
            <a:r>
              <a:rPr lang="en-US" dirty="0"/>
              <a:t>Windows Hybrid Microkernel Architecture</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2411" y="209470"/>
            <a:ext cx="5311775" cy="637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298982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83</a:t>
            </a:fld>
            <a:endParaRPr lang="en-US" dirty="0"/>
          </a:p>
        </p:txBody>
      </p:sp>
      <p:sp>
        <p:nvSpPr>
          <p:cNvPr id="4" name="Title 3"/>
          <p:cNvSpPr>
            <a:spLocks noGrp="1"/>
          </p:cNvSpPr>
          <p:nvPr>
            <p:ph type="title"/>
          </p:nvPr>
        </p:nvSpPr>
        <p:spPr/>
        <p:txBody>
          <a:bodyPr/>
          <a:lstStyle/>
          <a:p>
            <a:r>
              <a:rPr lang="en-US" dirty="0"/>
              <a:t>Major Operating System Kernel Architectures</a:t>
            </a: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84376"/>
            <a:ext cx="9144000" cy="2317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561126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84</a:t>
            </a:fld>
            <a:endParaRPr lang="en-US" dirty="0"/>
          </a:p>
        </p:txBody>
      </p:sp>
      <p:sp>
        <p:nvSpPr>
          <p:cNvPr id="3" name="Title 2"/>
          <p:cNvSpPr>
            <a:spLocks noGrp="1"/>
          </p:cNvSpPr>
          <p:nvPr>
            <p:ph type="title"/>
          </p:nvPr>
        </p:nvSpPr>
        <p:spPr/>
        <p:txBody>
          <a:bodyPr/>
          <a:lstStyle/>
          <a:p>
            <a:r>
              <a:rPr lang="en-US" dirty="0"/>
              <a:t>Key Terms – OS Architecture</a:t>
            </a:r>
          </a:p>
        </p:txBody>
      </p:sp>
      <p:sp>
        <p:nvSpPr>
          <p:cNvPr id="4" name="Content Placeholder 3"/>
          <p:cNvSpPr>
            <a:spLocks noGrp="1"/>
          </p:cNvSpPr>
          <p:nvPr>
            <p:ph idx="1"/>
          </p:nvPr>
        </p:nvSpPr>
        <p:spPr/>
        <p:txBody>
          <a:bodyPr>
            <a:normAutofit/>
          </a:bodyPr>
          <a:lstStyle/>
          <a:p>
            <a:r>
              <a:rPr lang="en-US" sz="2000" b="1" dirty="0"/>
              <a:t>Interrupt</a:t>
            </a:r>
            <a:r>
              <a:rPr lang="en-US" sz="2000" dirty="0"/>
              <a:t> -- Software or hardware signal that indicates that system resources (i.e., CPU) are needed for instruction processing. </a:t>
            </a:r>
          </a:p>
          <a:p>
            <a:r>
              <a:rPr lang="en-US" sz="2000" b="1" dirty="0" smtClean="0"/>
              <a:t>Instruction set </a:t>
            </a:r>
            <a:r>
              <a:rPr lang="en-US" sz="2000" dirty="0" smtClean="0"/>
              <a:t>-- </a:t>
            </a:r>
            <a:r>
              <a:rPr lang="en-US" sz="2000" dirty="0"/>
              <a:t>Set of operations and commands that can be implemented by a particular processor (CPU). </a:t>
            </a:r>
          </a:p>
          <a:p>
            <a:r>
              <a:rPr lang="en-US" sz="2000" b="1" dirty="0"/>
              <a:t>Microarchitecture</a:t>
            </a:r>
            <a:r>
              <a:rPr lang="en-US" sz="2000" dirty="0"/>
              <a:t> -- Specific design of a microprocessor, which includes physical components (registers, logic gates, ALU, cache, etc.) that support a specific instruction set. </a:t>
            </a:r>
          </a:p>
          <a:p>
            <a:r>
              <a:rPr lang="en-US" sz="2000" b="1" dirty="0"/>
              <a:t>Application Programming Interface (API)</a:t>
            </a:r>
            <a:r>
              <a:rPr lang="en-US" sz="2000" dirty="0"/>
              <a:t> -- Software interface that enables process-to-process interaction. Common way to provide access to standard routines to a set of software programs. </a:t>
            </a:r>
          </a:p>
          <a:p>
            <a:r>
              <a:rPr lang="en-US" sz="2000" b="1" dirty="0"/>
              <a:t>Monolithic operating system architecture </a:t>
            </a:r>
            <a:r>
              <a:rPr lang="en-US" sz="2000" dirty="0"/>
              <a:t>-- All of the code of the operating system working in kernel mode in an ad hoc and </a:t>
            </a:r>
            <a:r>
              <a:rPr lang="en-US" sz="2000" dirty="0" err="1"/>
              <a:t>nonmodularized</a:t>
            </a:r>
            <a:r>
              <a:rPr lang="en-US" sz="2000" dirty="0"/>
              <a:t> manner. </a:t>
            </a:r>
          </a:p>
          <a:p>
            <a:r>
              <a:rPr lang="en-US" sz="2000" b="1" dirty="0"/>
              <a:t>Layered operating system architecture </a:t>
            </a:r>
            <a:r>
              <a:rPr lang="en-US" sz="2000" dirty="0"/>
              <a:t>-- Architecture that separates system functionality into hierarchical layers. </a:t>
            </a:r>
          </a:p>
          <a:p>
            <a:endParaRPr lang="en-US" sz="2000" dirty="0"/>
          </a:p>
        </p:txBody>
      </p:sp>
    </p:spTree>
    <p:extLst>
      <p:ext uri="{BB962C8B-B14F-4D97-AF65-F5344CB8AC3E}">
        <p14:creationId xmlns:p14="http://schemas.microsoft.com/office/powerpoint/2010/main" val="166336891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85</a:t>
            </a:fld>
            <a:endParaRPr lang="en-US" dirty="0"/>
          </a:p>
        </p:txBody>
      </p:sp>
      <p:sp>
        <p:nvSpPr>
          <p:cNvPr id="3" name="Title 2"/>
          <p:cNvSpPr>
            <a:spLocks noGrp="1"/>
          </p:cNvSpPr>
          <p:nvPr>
            <p:ph type="title"/>
          </p:nvPr>
        </p:nvSpPr>
        <p:spPr/>
        <p:txBody>
          <a:bodyPr/>
          <a:lstStyle/>
          <a:p>
            <a:r>
              <a:rPr lang="en-US" dirty="0"/>
              <a:t>Key Terms – OS Architecture</a:t>
            </a:r>
          </a:p>
        </p:txBody>
      </p:sp>
      <p:sp>
        <p:nvSpPr>
          <p:cNvPr id="4" name="Content Placeholder 3"/>
          <p:cNvSpPr>
            <a:spLocks noGrp="1"/>
          </p:cNvSpPr>
          <p:nvPr>
            <p:ph idx="1"/>
          </p:nvPr>
        </p:nvSpPr>
        <p:spPr/>
        <p:txBody>
          <a:bodyPr>
            <a:noAutofit/>
          </a:bodyPr>
          <a:lstStyle/>
          <a:p>
            <a:r>
              <a:rPr lang="en-US" sz="2000" b="1" dirty="0" smtClean="0"/>
              <a:t>Data </a:t>
            </a:r>
            <a:r>
              <a:rPr lang="en-US" sz="2000" b="1" dirty="0"/>
              <a:t>hiding </a:t>
            </a:r>
            <a:r>
              <a:rPr lang="en-US" sz="2000" dirty="0"/>
              <a:t>-- Use of segregation in design decisions to protect software components from negatively interacting with each other. Commonly enforced through strict interfaces. </a:t>
            </a:r>
          </a:p>
          <a:p>
            <a:r>
              <a:rPr lang="en-US" sz="2000" b="1" dirty="0"/>
              <a:t>Microkernel architecture </a:t>
            </a:r>
            <a:r>
              <a:rPr lang="en-US" sz="2000" dirty="0"/>
              <a:t>-- Reduced amount of code running in kernel mode carrying out critical operating system functionality. Only the absolutely necessary code runs in kernel mode , and the remaining operating system code runs in user mode. </a:t>
            </a:r>
          </a:p>
          <a:p>
            <a:r>
              <a:rPr lang="en-US" sz="2000" b="1" dirty="0"/>
              <a:t>Hybrid microkernel architecture </a:t>
            </a:r>
            <a:r>
              <a:rPr lang="en-US" sz="2000" dirty="0"/>
              <a:t>-- Combination of monolithic and microkernel architectures. The microkernel carries out critical operating system functionality, and the remaining functionality is carried out in a client\ server model within kernel mode. </a:t>
            </a:r>
          </a:p>
          <a:p>
            <a:r>
              <a:rPr lang="en-US" sz="2000" b="1" dirty="0"/>
              <a:t>Mode transition </a:t>
            </a:r>
            <a:r>
              <a:rPr lang="en-US" sz="2000" dirty="0"/>
              <a:t>-- When the CPU has to change from processing code in user mode to kernel mode. This is a protection measure, but it causes a performance hit.</a:t>
            </a:r>
          </a:p>
          <a:p>
            <a:endParaRPr lang="en-US" sz="2000" dirty="0"/>
          </a:p>
        </p:txBody>
      </p:sp>
    </p:spTree>
    <p:extLst>
      <p:ext uri="{BB962C8B-B14F-4D97-AF65-F5344CB8AC3E}">
        <p14:creationId xmlns:p14="http://schemas.microsoft.com/office/powerpoint/2010/main" val="355393533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887" y="2731168"/>
            <a:ext cx="3366713" cy="3532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0" name="Rectangle 2"/>
          <p:cNvSpPr>
            <a:spLocks noGrp="1" noChangeArrowheads="1"/>
          </p:cNvSpPr>
          <p:nvPr>
            <p:ph type="title"/>
          </p:nvPr>
        </p:nvSpPr>
        <p:spPr/>
        <p:txBody>
          <a:bodyPr/>
          <a:lstStyle/>
          <a:p>
            <a:pPr eaLnBrk="1" hangingPunct="1"/>
            <a:r>
              <a:rPr lang="en-US" dirty="0" smtClean="0"/>
              <a:t>Virtual Machines </a:t>
            </a:r>
          </a:p>
        </p:txBody>
      </p:sp>
      <p:sp>
        <p:nvSpPr>
          <p:cNvPr id="48131" name="Rectangle 3"/>
          <p:cNvSpPr>
            <a:spLocks noGrp="1" noChangeArrowheads="1"/>
          </p:cNvSpPr>
          <p:nvPr>
            <p:ph idx="1"/>
          </p:nvPr>
        </p:nvSpPr>
        <p:spPr>
          <a:xfrm>
            <a:off x="152400" y="1447800"/>
            <a:ext cx="8763000" cy="5257800"/>
          </a:xfrm>
        </p:spPr>
        <p:txBody>
          <a:bodyPr>
            <a:normAutofit/>
          </a:bodyPr>
          <a:lstStyle/>
          <a:p>
            <a:pPr eaLnBrk="1" hangingPunct="1">
              <a:buFontTx/>
              <a:buNone/>
            </a:pPr>
            <a:r>
              <a:rPr lang="en-US" sz="2800" dirty="0" smtClean="0"/>
              <a:t>What is a virtual machine. What is the purpose of a virtual machine. What are the strengths. How can a virtual machine help strengthen security?</a:t>
            </a:r>
          </a:p>
          <a:p>
            <a:pPr lvl="1"/>
            <a:r>
              <a:rPr lang="en-US" sz="2400" dirty="0" smtClean="0"/>
              <a:t>Service isolation</a:t>
            </a:r>
          </a:p>
          <a:p>
            <a:pPr lvl="1"/>
            <a:r>
              <a:rPr lang="en-US" sz="2400" dirty="0" smtClean="0"/>
              <a:t>Failover (Availability)</a:t>
            </a:r>
          </a:p>
          <a:p>
            <a:pPr lvl="1"/>
            <a:r>
              <a:rPr lang="en-US" sz="2400" dirty="0" smtClean="0"/>
              <a:t>Memory forensics</a:t>
            </a:r>
          </a:p>
          <a:p>
            <a:pPr lvl="1"/>
            <a:r>
              <a:rPr lang="en-US" sz="2400" dirty="0" smtClean="0"/>
              <a:t>…</a:t>
            </a:r>
          </a:p>
          <a:p>
            <a:pPr eaLnBrk="1" hangingPunct="1">
              <a:buFontTx/>
              <a:buNone/>
            </a:pPr>
            <a:endParaRPr lang="en-US" sz="2800" dirty="0" smtClean="0"/>
          </a:p>
          <a:p>
            <a:pPr eaLnBrk="1" hangingPunct="1">
              <a:buFontTx/>
              <a:buNone/>
            </a:pPr>
            <a:endParaRPr lang="en-US" sz="2800" dirty="0" smtClean="0"/>
          </a:p>
          <a:p>
            <a:pPr eaLnBrk="1" hangingPunct="1">
              <a:buFontTx/>
              <a:buNone/>
            </a:pPr>
            <a:endParaRPr lang="en-US" sz="2800" dirty="0"/>
          </a:p>
          <a:p>
            <a:pPr eaLnBrk="1" hangingPunct="1">
              <a:buFontTx/>
              <a:buNone/>
            </a:pPr>
            <a:r>
              <a:rPr lang="en-US" sz="2800" dirty="0" smtClean="0"/>
              <a:t>What are some popular virtual environments? </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09643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1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1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13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1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noChangeArrowheads="1"/>
          </p:cNvSpPr>
          <p:nvPr>
            <p:ph type="ctrTitle"/>
          </p:nvPr>
        </p:nvSpPr>
        <p:spPr/>
        <p:txBody>
          <a:bodyPr/>
          <a:lstStyle/>
          <a:p>
            <a:pPr eaLnBrk="1" hangingPunct="1"/>
            <a:r>
              <a:rPr lang="en-US" smtClean="0"/>
              <a:t>System Security Architecture</a:t>
            </a:r>
          </a:p>
        </p:txBody>
      </p:sp>
      <p:sp>
        <p:nvSpPr>
          <p:cNvPr id="3" name="Rectangle 2"/>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87650607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dirty="0" smtClean="0"/>
              <a:t>System Architecture</a:t>
            </a:r>
          </a:p>
        </p:txBody>
      </p:sp>
      <p:sp>
        <p:nvSpPr>
          <p:cNvPr id="51203" name="Rectangle 3"/>
          <p:cNvSpPr>
            <a:spLocks noGrp="1" noChangeArrowheads="1"/>
          </p:cNvSpPr>
          <p:nvPr>
            <p:ph idx="1"/>
          </p:nvPr>
        </p:nvSpPr>
        <p:spPr>
          <a:xfrm>
            <a:off x="152400" y="1524000"/>
            <a:ext cx="8763000" cy="5181600"/>
          </a:xfrm>
        </p:spPr>
        <p:txBody>
          <a:bodyPr/>
          <a:lstStyle/>
          <a:p>
            <a:pPr eaLnBrk="1" hangingPunct="1">
              <a:buFontTx/>
              <a:buNone/>
            </a:pPr>
            <a:r>
              <a:rPr lang="en-US" smtClean="0"/>
              <a:t>A OS should be able to enforce the security principals (CIA). How to properly design and build a system is called “Security System Architecture”.</a:t>
            </a:r>
          </a:p>
          <a:p>
            <a:pPr eaLnBrk="1" hangingPunct="1">
              <a:buFontTx/>
              <a:buNone/>
            </a:pPr>
            <a:endParaRPr lang="en-US" smtClean="0"/>
          </a:p>
          <a:p>
            <a:pPr eaLnBrk="1" hangingPunct="1">
              <a:buFontTx/>
              <a:buNone/>
            </a:pPr>
            <a:r>
              <a:rPr lang="en-US" smtClean="0"/>
              <a:t>We are going to talk about some terms that are used when discussing System security Architecture</a:t>
            </a:r>
          </a:p>
          <a:p>
            <a:pPr eaLnBrk="1" hangingPunct="1">
              <a:buFontTx/>
              <a:buNone/>
            </a:pPr>
            <a:endParaRPr lang="en-US"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33875756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normAutofit/>
          </a:bodyPr>
          <a:lstStyle/>
          <a:p>
            <a:r>
              <a:rPr lang="en-US" dirty="0" smtClean="0"/>
              <a:t>Security Architecture Terms </a:t>
            </a:r>
          </a:p>
        </p:txBody>
      </p:sp>
      <p:sp>
        <p:nvSpPr>
          <p:cNvPr id="52227" name="Rectangle 3"/>
          <p:cNvSpPr>
            <a:spLocks noGrp="1" noChangeArrowheads="1"/>
          </p:cNvSpPr>
          <p:nvPr>
            <p:ph idx="1"/>
          </p:nvPr>
        </p:nvSpPr>
        <p:spPr/>
        <p:txBody>
          <a:bodyPr>
            <a:normAutofit/>
          </a:bodyPr>
          <a:lstStyle/>
          <a:p>
            <a:r>
              <a:rPr lang="en-US" dirty="0" smtClean="0"/>
              <a:t>TCB – Trusted Computing Base* - the total combination of protection mechanisms within a computer system. This includes hardware, software and firmware. These are part of the TCB because the systems </a:t>
            </a:r>
            <a:r>
              <a:rPr lang="en-US" b="1" dirty="0" smtClean="0"/>
              <a:t>trusts</a:t>
            </a:r>
            <a:r>
              <a:rPr lang="en-US" dirty="0" smtClean="0"/>
              <a:t> </a:t>
            </a:r>
            <a:r>
              <a:rPr lang="en-US" b="1" dirty="0" smtClean="0"/>
              <a:t>that they will enforce the security policy and not violate it*. </a:t>
            </a:r>
            <a:r>
              <a:rPr lang="en-US" dirty="0" smtClean="0"/>
              <a:t>The TCB must enforce the security rules strictly AND ensure that that components react in a </a:t>
            </a:r>
            <a:r>
              <a:rPr lang="en-US" b="1" dirty="0" smtClean="0"/>
              <a:t>predictable manner.*</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2124799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9</a:t>
            </a:fld>
            <a:endParaRPr lang="en-US" dirty="0"/>
          </a:p>
        </p:txBody>
      </p:sp>
      <p:sp>
        <p:nvSpPr>
          <p:cNvPr id="3" name="Title 2"/>
          <p:cNvSpPr>
            <a:spLocks noGrp="1"/>
          </p:cNvSpPr>
          <p:nvPr>
            <p:ph type="title"/>
          </p:nvPr>
        </p:nvSpPr>
        <p:spPr/>
        <p:txBody>
          <a:bodyPr/>
          <a:lstStyle/>
          <a:p>
            <a:r>
              <a:rPr lang="en-US" dirty="0" smtClean="0"/>
              <a:t>Job Information – Critical Start</a:t>
            </a:r>
            <a:endParaRPr lang="en-US" dirty="0"/>
          </a:p>
        </p:txBody>
      </p:sp>
    </p:spTree>
    <p:extLst>
      <p:ext uri="{BB962C8B-B14F-4D97-AF65-F5344CB8AC3E}">
        <p14:creationId xmlns:p14="http://schemas.microsoft.com/office/powerpoint/2010/main" val="2712428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54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Trusted Computing Base</a:t>
            </a:r>
            <a:endParaRPr lang="en-US" sz="5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Content Placeholder 2"/>
          <p:cNvSpPr>
            <a:spLocks noGrp="1"/>
          </p:cNvSpPr>
          <p:nvPr>
            <p:ph idx="1"/>
          </p:nvPr>
        </p:nvSpPr>
        <p:spPr>
          <a:xfrm>
            <a:off x="152400" y="1219199"/>
            <a:ext cx="8839200" cy="5105401"/>
          </a:xfrm>
          <a:solidFill>
            <a:srgbClr val="C00000"/>
          </a:solidFill>
        </p:spPr>
        <p:txBody>
          <a:bodyPr>
            <a:normAutofit lnSpcReduction="10000"/>
            <a:scene3d>
              <a:camera prst="orthographicFront"/>
              <a:lightRig rig="soft" dir="t">
                <a:rot lat="0" lon="0" rev="10800000"/>
              </a:lightRig>
            </a:scene3d>
            <a:sp3d>
              <a:bevelT w="27940" h="12700"/>
              <a:contourClr>
                <a:srgbClr val="DDDDDD"/>
              </a:contourClr>
            </a:sp3d>
          </a:bodyPr>
          <a:lstStyle/>
          <a:p>
            <a:pPr marL="0" indent="0" algn="ctr">
              <a:buNone/>
            </a:pPr>
            <a:r>
              <a:rPr lang="en-US" sz="6000" b="1" spc="150" dirty="0" smtClean="0">
                <a:ln w="11430"/>
                <a:solidFill>
                  <a:srgbClr val="F8F8F8"/>
                </a:solidFill>
                <a:effectLst>
                  <a:outerShdw blurRad="25400" algn="tl" rotWithShape="0">
                    <a:srgbClr val="000000">
                      <a:alpha val="43000"/>
                    </a:srgbClr>
                  </a:outerShdw>
                </a:effectLst>
              </a:rPr>
              <a:t>This term should be internalized, you should be able to name a system component and determine if it’s part of the TCB</a:t>
            </a:r>
          </a:p>
          <a:p>
            <a:pPr marL="0" indent="0" algn="ctr">
              <a:buNone/>
            </a:pPr>
            <a:endParaRPr lang="en-US" b="1" spc="150" dirty="0" smtClean="0">
              <a:ln w="11430"/>
              <a:solidFill>
                <a:srgbClr val="F8F8F8"/>
              </a:solidFill>
              <a:effectLst>
                <a:outerShdw blurRad="25400" algn="tl" rotWithShape="0">
                  <a:srgbClr val="000000">
                    <a:alpha val="43000"/>
                  </a:srgbClr>
                </a:outerShdw>
              </a:effectLst>
            </a:endParaRPr>
          </a:p>
          <a:p>
            <a:pPr marL="0" lvl="1" indent="0" algn="ctr"/>
            <a:endParaRPr lang="en-US" b="1" spc="150" dirty="0">
              <a:ln w="11430"/>
              <a:solidFill>
                <a:srgbClr val="F8F8F8"/>
              </a:solidFill>
              <a:effectLst>
                <a:outerShdw blurRad="25400" algn="tl" rotWithShape="0">
                  <a:srgbClr val="000000">
                    <a:alpha val="43000"/>
                  </a:srgbClr>
                </a:outerShdw>
              </a:effectLst>
            </a:endParaRP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292543703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dirty="0" smtClean="0"/>
              <a:t>Security Perimeter </a:t>
            </a:r>
          </a:p>
        </p:txBody>
      </p:sp>
      <p:sp>
        <p:nvSpPr>
          <p:cNvPr id="54275" name="Rectangle 3"/>
          <p:cNvSpPr>
            <a:spLocks noGrp="1" noChangeArrowheads="1"/>
          </p:cNvSpPr>
          <p:nvPr>
            <p:ph idx="1"/>
          </p:nvPr>
        </p:nvSpPr>
        <p:spPr>
          <a:xfrm>
            <a:off x="152400" y="1600200"/>
            <a:ext cx="8763000" cy="5029200"/>
          </a:xfrm>
        </p:spPr>
        <p:txBody>
          <a:bodyPr/>
          <a:lstStyle/>
          <a:p>
            <a:pPr eaLnBrk="1" hangingPunct="1">
              <a:buFontTx/>
              <a:buNone/>
            </a:pPr>
            <a:r>
              <a:rPr lang="en-US" dirty="0" smtClean="0"/>
              <a:t>Not every process falls within the TCB. The security perimeter is the imaginary boundary that divides the trusted from the untrusted. Communications between the trusted and untrusted must be well defined and strictly controlled. </a:t>
            </a:r>
          </a:p>
          <a:p>
            <a:pPr eaLnBrk="1" hangingPunct="1">
              <a:buFontTx/>
              <a:buNone/>
            </a:pPr>
            <a:endParaRPr lang="en-US" dirty="0"/>
          </a:p>
          <a:p>
            <a:pPr algn="ctr" eaLnBrk="1" hangingPunct="1">
              <a:buFontTx/>
              <a:buNone/>
            </a:pPr>
            <a:r>
              <a:rPr lang="en-US" dirty="0" smtClean="0"/>
              <a:t>(more)</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78864958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TCB Check</a:t>
            </a:r>
            <a:endParaRPr lang="en-US" dirty="0"/>
          </a:p>
        </p:txBody>
      </p:sp>
      <p:sp>
        <p:nvSpPr>
          <p:cNvPr id="3" name="Content Placeholder 2"/>
          <p:cNvSpPr>
            <a:spLocks noGrp="1"/>
          </p:cNvSpPr>
          <p:nvPr>
            <p:ph idx="1"/>
          </p:nvPr>
        </p:nvSpPr>
        <p:spPr/>
        <p:txBody>
          <a:bodyPr/>
          <a:lstStyle/>
          <a:p>
            <a:pPr>
              <a:buNone/>
            </a:pPr>
            <a:r>
              <a:rPr lang="en-US" dirty="0" smtClean="0"/>
              <a:t>Quick Quiz: for each component IS it part of the TCB?</a:t>
            </a:r>
          </a:p>
          <a:p>
            <a:pPr lvl="1"/>
            <a:r>
              <a:rPr lang="en-US" sz="2400" dirty="0" smtClean="0"/>
              <a:t>Kernel component that determines if a user has access to a specific file by ACL</a:t>
            </a:r>
          </a:p>
          <a:p>
            <a:pPr lvl="1"/>
            <a:r>
              <a:rPr lang="en-US" sz="2400" dirty="0" smtClean="0"/>
              <a:t>Web Browser</a:t>
            </a:r>
          </a:p>
          <a:p>
            <a:pPr lvl="1"/>
            <a:r>
              <a:rPr lang="en-US" sz="2400" dirty="0" smtClean="0"/>
              <a:t>Biometric reader authentication system</a:t>
            </a:r>
          </a:p>
          <a:p>
            <a:pPr lvl="1"/>
            <a:r>
              <a:rPr lang="en-US" sz="2400" dirty="0" smtClean="0"/>
              <a:t>Spread sheet</a:t>
            </a:r>
          </a:p>
          <a:p>
            <a:pPr>
              <a:buNone/>
            </a:pPr>
            <a:endParaRPr lang="en-US" dirty="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68443876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smtClean="0"/>
              <a:t>Security Terms</a:t>
            </a:r>
          </a:p>
        </p:txBody>
      </p:sp>
      <p:sp>
        <p:nvSpPr>
          <p:cNvPr id="53251" name="Rectangle 3"/>
          <p:cNvSpPr>
            <a:spLocks noGrp="1" noChangeArrowheads="1"/>
          </p:cNvSpPr>
          <p:nvPr>
            <p:ph idx="1"/>
          </p:nvPr>
        </p:nvSpPr>
        <p:spPr>
          <a:xfrm>
            <a:off x="228600" y="1600200"/>
            <a:ext cx="8458200" cy="5029200"/>
          </a:xfrm>
        </p:spPr>
        <p:txBody>
          <a:bodyPr/>
          <a:lstStyle/>
          <a:p>
            <a:pPr eaLnBrk="1" hangingPunct="1">
              <a:lnSpc>
                <a:spcPct val="90000"/>
              </a:lnSpc>
              <a:buFontTx/>
              <a:buNone/>
            </a:pPr>
            <a:r>
              <a:rPr lang="en-US" sz="2800" dirty="0" smtClean="0"/>
              <a:t>Note that the TCB does not address the technical level of security the system provides.. Just the level of </a:t>
            </a:r>
            <a:r>
              <a:rPr lang="en-US" sz="2800" i="1" dirty="0" smtClean="0"/>
              <a:t>trust</a:t>
            </a:r>
            <a:r>
              <a:rPr lang="en-US" sz="2800" dirty="0" smtClean="0"/>
              <a:t> or </a:t>
            </a:r>
            <a:r>
              <a:rPr lang="en-US" sz="2800" i="1" dirty="0" smtClean="0"/>
              <a:t>assurance</a:t>
            </a:r>
            <a:r>
              <a:rPr lang="en-US" sz="2800" dirty="0" smtClean="0"/>
              <a:t> we have in it.</a:t>
            </a:r>
          </a:p>
          <a:p>
            <a:pPr eaLnBrk="1" hangingPunct="1">
              <a:lnSpc>
                <a:spcPct val="90000"/>
              </a:lnSpc>
              <a:buFontTx/>
              <a:buNone/>
            </a:pPr>
            <a:endParaRPr lang="en-US" sz="2800" dirty="0" smtClean="0"/>
          </a:p>
          <a:p>
            <a:pPr eaLnBrk="1" hangingPunct="1">
              <a:lnSpc>
                <a:spcPct val="90000"/>
              </a:lnSpc>
              <a:buFontTx/>
              <a:buNone/>
            </a:pPr>
            <a:r>
              <a:rPr lang="en-US" sz="2800" dirty="0" smtClean="0"/>
              <a:t>Trusted Path* – a communications channel between the user/program and the kernel. An example of a trusted path is hitting control-alt-delete on windows. Windows TCB provides that nothing can “intercept that sequence” and when you hit it you will actually be telling the operating system you’d like to login etc.</a:t>
            </a:r>
          </a:p>
          <a:p>
            <a:pPr algn="ctr" eaLnBrk="1" hangingPunct="1">
              <a:lnSpc>
                <a:spcPct val="90000"/>
              </a:lnSpc>
              <a:buFontTx/>
              <a:buNone/>
            </a:pPr>
            <a:r>
              <a:rPr lang="en-US" sz="2800" dirty="0" smtClean="0"/>
              <a:t>(more)</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55578912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dirty="0" smtClean="0"/>
              <a:t>Reference Monitor </a:t>
            </a:r>
          </a:p>
        </p:txBody>
      </p:sp>
      <p:sp>
        <p:nvSpPr>
          <p:cNvPr id="56323" name="Rectangle 3"/>
          <p:cNvSpPr>
            <a:spLocks noGrp="1" noChangeArrowheads="1"/>
          </p:cNvSpPr>
          <p:nvPr>
            <p:ph idx="1"/>
          </p:nvPr>
        </p:nvSpPr>
        <p:spPr>
          <a:xfrm>
            <a:off x="228600" y="1600200"/>
            <a:ext cx="8763000" cy="5029200"/>
          </a:xfrm>
        </p:spPr>
        <p:txBody>
          <a:bodyPr>
            <a:normAutofit lnSpcReduction="10000"/>
          </a:bodyPr>
          <a:lstStyle/>
          <a:p>
            <a:pPr eaLnBrk="1" hangingPunct="1">
              <a:buFontTx/>
              <a:buNone/>
            </a:pPr>
            <a:r>
              <a:rPr lang="en-US" sz="2800" dirty="0" smtClean="0"/>
              <a:t>Reference Monitor – is an abstract machine the mediates all access subjects have to objects. The RM ensures that the subjects have the necessary access rights to the object, as well as protecting the objects from destructive modification. </a:t>
            </a:r>
          </a:p>
          <a:p>
            <a:pPr eaLnBrk="1" hangingPunct="1">
              <a:buFontTx/>
              <a:buNone/>
            </a:pPr>
            <a:r>
              <a:rPr lang="en-US" sz="2800" b="1" dirty="0" smtClean="0">
                <a:solidFill>
                  <a:srgbClr val="FF0000"/>
                </a:solidFill>
              </a:rPr>
              <a:t>For a system to have a higher level of trust it must require all subjects are authorized prior to allowing access to an object.</a:t>
            </a:r>
          </a:p>
          <a:p>
            <a:pPr eaLnBrk="1" hangingPunct="1">
              <a:buFontTx/>
              <a:buNone/>
            </a:pPr>
            <a:r>
              <a:rPr lang="en-US" sz="2800" dirty="0" smtClean="0"/>
              <a:t>The RM is an abstract or conceptual idea, it’s not an actual piece of code*</a:t>
            </a:r>
          </a:p>
          <a:p>
            <a:pPr algn="ctr" eaLnBrk="1" hangingPunct="1">
              <a:buFontTx/>
              <a:buNone/>
            </a:pPr>
            <a:r>
              <a:rPr lang="en-US" sz="2800" dirty="0" smtClean="0"/>
              <a:t>(more)</a:t>
            </a:r>
          </a:p>
          <a:p>
            <a:pPr eaLnBrk="1" hangingPunct="1">
              <a:buFontTx/>
              <a:buNone/>
            </a:pPr>
            <a:endParaRPr lang="en-US" sz="2800"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53201897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smtClean="0"/>
              <a:t>Reference Monitor</a:t>
            </a:r>
          </a:p>
        </p:txBody>
      </p:sp>
      <p:pic>
        <p:nvPicPr>
          <p:cNvPr id="55299" name="Picture 4" descr="reference-monitor"/>
          <p:cNvPicPr>
            <a:picLocks noChangeAspect="1" noChangeArrowheads="1"/>
          </p:cNvPicPr>
          <p:nvPr/>
        </p:nvPicPr>
        <p:blipFill>
          <a:blip r:embed="rId2" cstate="print"/>
          <a:srcRect/>
          <a:stretch>
            <a:fillRect/>
          </a:stretch>
        </p:blipFill>
        <p:spPr bwMode="auto">
          <a:xfrm>
            <a:off x="451012" y="990601"/>
            <a:ext cx="8159588" cy="5889602"/>
          </a:xfrm>
          <a:prstGeom prst="rect">
            <a:avLst/>
          </a:prstGeom>
          <a:noFill/>
          <a:ln w="9525">
            <a:noFill/>
            <a:miter lim="800000"/>
            <a:headEnd/>
            <a:tailEnd/>
          </a:ln>
        </p:spPr>
      </p:pic>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effectLst>
                  <a:glow rad="101600">
                    <a:schemeClr val="tx1">
                      <a:alpha val="60000"/>
                    </a:schemeClr>
                  </a:glow>
                </a:effectLst>
              </a:rPr>
              <a:t>Brian E. Brzezicki</a:t>
            </a:r>
          </a:p>
        </p:txBody>
      </p:sp>
    </p:spTree>
    <p:extLst>
      <p:ext uri="{BB962C8B-B14F-4D97-AF65-F5344CB8AC3E}">
        <p14:creationId xmlns:p14="http://schemas.microsoft.com/office/powerpoint/2010/main" val="94118499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dirty="0" smtClean="0"/>
              <a:t>Security Kernel (SK)</a:t>
            </a:r>
          </a:p>
        </p:txBody>
      </p:sp>
      <p:sp>
        <p:nvSpPr>
          <p:cNvPr id="57347" name="Rectangle 3"/>
          <p:cNvSpPr>
            <a:spLocks noGrp="1" noChangeArrowheads="1"/>
          </p:cNvSpPr>
          <p:nvPr>
            <p:ph idx="1"/>
          </p:nvPr>
        </p:nvSpPr>
        <p:spPr>
          <a:xfrm>
            <a:off x="152400" y="1600200"/>
            <a:ext cx="8763000" cy="5029200"/>
          </a:xfrm>
        </p:spPr>
        <p:txBody>
          <a:bodyPr/>
          <a:lstStyle/>
          <a:p>
            <a:pPr marL="609600" indent="-609600" eaLnBrk="1" hangingPunct="1">
              <a:lnSpc>
                <a:spcPct val="80000"/>
              </a:lnSpc>
              <a:buFontTx/>
              <a:buNone/>
            </a:pPr>
            <a:r>
              <a:rPr lang="en-US" sz="2800" dirty="0" smtClean="0"/>
              <a:t>This is the hardware, software and firmware that fall within the TCB and implements and enforces the reference monitor concept!* </a:t>
            </a:r>
          </a:p>
          <a:p>
            <a:pPr marL="609600" indent="-609600" eaLnBrk="1" hangingPunct="1">
              <a:lnSpc>
                <a:spcPct val="80000"/>
              </a:lnSpc>
              <a:buFontTx/>
              <a:buNone/>
            </a:pPr>
            <a:endParaRPr lang="en-US" sz="2800" dirty="0" smtClean="0"/>
          </a:p>
          <a:p>
            <a:pPr marL="609600" indent="-609600" eaLnBrk="1" hangingPunct="1">
              <a:lnSpc>
                <a:spcPct val="80000"/>
              </a:lnSpc>
              <a:buFontTx/>
              <a:buNone/>
            </a:pPr>
            <a:r>
              <a:rPr lang="en-US" sz="2800" dirty="0" smtClean="0"/>
              <a:t>The security kernel must provide the following</a:t>
            </a:r>
          </a:p>
          <a:p>
            <a:pPr marL="609600" indent="-609600" eaLnBrk="1" hangingPunct="1">
              <a:lnSpc>
                <a:spcPct val="80000"/>
              </a:lnSpc>
              <a:buFontTx/>
              <a:buAutoNum type="arabicPeriod"/>
            </a:pPr>
            <a:r>
              <a:rPr lang="en-US" sz="2800" dirty="0" smtClean="0"/>
              <a:t>Provide isolation for processes carrying out the reference monitor concept, the processes must be tamperproof (why?)*</a:t>
            </a:r>
          </a:p>
          <a:p>
            <a:pPr marL="609600" indent="-609600" eaLnBrk="1" hangingPunct="1">
              <a:lnSpc>
                <a:spcPct val="80000"/>
              </a:lnSpc>
              <a:buFontTx/>
              <a:buAutoNum type="arabicPeriod"/>
            </a:pPr>
            <a:r>
              <a:rPr lang="en-US" sz="2800" dirty="0" smtClean="0"/>
              <a:t>The SK must be invoked for every access attempt and be impossible to circumvent, therefore it must be foolproof (why?)*</a:t>
            </a:r>
          </a:p>
          <a:p>
            <a:pPr marL="609600" indent="-609600" eaLnBrk="1" hangingPunct="1">
              <a:lnSpc>
                <a:spcPct val="80000"/>
              </a:lnSpc>
              <a:buFontTx/>
              <a:buAutoNum type="arabicPeriod"/>
            </a:pPr>
            <a:r>
              <a:rPr lang="en-US" sz="2800" dirty="0" smtClean="0"/>
              <a:t>It must be small enough to be tested and verified comprehensively*</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effectLst>
                  <a:glow rad="101600">
                    <a:schemeClr val="tx1">
                      <a:alpha val="60000"/>
                    </a:schemeClr>
                  </a:glow>
                </a:effectLst>
              </a:rPr>
              <a:t>Brian E. Brzezicki</a:t>
            </a:r>
          </a:p>
        </p:txBody>
      </p:sp>
    </p:spTree>
    <p:extLst>
      <p:ext uri="{BB962C8B-B14F-4D97-AF65-F5344CB8AC3E}">
        <p14:creationId xmlns:p14="http://schemas.microsoft.com/office/powerpoint/2010/main" val="5402384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97</a:t>
            </a:fld>
            <a:endParaRPr lang="en-US" dirty="0"/>
          </a:p>
        </p:txBody>
      </p:sp>
      <p:sp>
        <p:nvSpPr>
          <p:cNvPr id="3" name="Title 2"/>
          <p:cNvSpPr>
            <a:spLocks noGrp="1"/>
          </p:cNvSpPr>
          <p:nvPr>
            <p:ph type="title"/>
          </p:nvPr>
        </p:nvSpPr>
        <p:spPr/>
        <p:txBody>
          <a:bodyPr>
            <a:normAutofit/>
          </a:bodyPr>
          <a:lstStyle/>
          <a:p>
            <a:r>
              <a:rPr lang="en-US" sz="2800" dirty="0"/>
              <a:t>Pulling These Concepts Together – Quick Tips</a:t>
            </a:r>
          </a:p>
        </p:txBody>
      </p:sp>
      <p:sp>
        <p:nvSpPr>
          <p:cNvPr id="4" name="Content Placeholder 3"/>
          <p:cNvSpPr>
            <a:spLocks noGrp="1"/>
          </p:cNvSpPr>
          <p:nvPr>
            <p:ph idx="1"/>
          </p:nvPr>
        </p:nvSpPr>
        <p:spPr/>
        <p:txBody>
          <a:bodyPr>
            <a:noAutofit/>
          </a:bodyPr>
          <a:lstStyle/>
          <a:p>
            <a:pPr>
              <a:spcBef>
                <a:spcPts val="0"/>
              </a:spcBef>
            </a:pPr>
            <a:r>
              <a:rPr lang="en-US" sz="2000" dirty="0"/>
              <a:t>The </a:t>
            </a:r>
            <a:r>
              <a:rPr lang="en-US" sz="2000" b="1" dirty="0"/>
              <a:t>trusted computing base (</a:t>
            </a:r>
            <a:r>
              <a:rPr lang="en-US" sz="2000" b="1" dirty="0" smtClean="0"/>
              <a:t>TCB) </a:t>
            </a:r>
            <a:r>
              <a:rPr lang="en-US" sz="2000" dirty="0"/>
              <a:t>is a collection of system components that enforce the security policy directly and protect the system. These components are within the security perimeter. </a:t>
            </a:r>
          </a:p>
          <a:p>
            <a:pPr>
              <a:spcBef>
                <a:spcPts val="0"/>
              </a:spcBef>
            </a:pPr>
            <a:r>
              <a:rPr lang="en-US" sz="2000" dirty="0"/>
              <a:t>Components that make up the </a:t>
            </a:r>
            <a:r>
              <a:rPr lang="en-US" sz="2000" b="1" dirty="0"/>
              <a:t>TCB</a:t>
            </a:r>
            <a:r>
              <a:rPr lang="en-US" sz="2000" dirty="0"/>
              <a:t> are hardware, software, and firmware that provide some type of security protection. </a:t>
            </a:r>
          </a:p>
          <a:p>
            <a:pPr>
              <a:spcBef>
                <a:spcPts val="0"/>
              </a:spcBef>
            </a:pPr>
            <a:r>
              <a:rPr lang="en-US" sz="2000" dirty="0"/>
              <a:t>A </a:t>
            </a:r>
            <a:r>
              <a:rPr lang="en-US" sz="2000" b="1" dirty="0"/>
              <a:t>security perimeter </a:t>
            </a:r>
            <a:r>
              <a:rPr lang="en-US" sz="2000" dirty="0"/>
              <a:t>is an </a:t>
            </a:r>
            <a:r>
              <a:rPr lang="en-US" sz="2000" i="1" dirty="0"/>
              <a:t>imaginary boundary that has </a:t>
            </a:r>
            <a:r>
              <a:rPr lang="en-US" sz="2000" i="1" u="sng" dirty="0"/>
              <a:t>trusted</a:t>
            </a:r>
            <a:r>
              <a:rPr lang="en-US" sz="2000" i="1" dirty="0"/>
              <a:t> components </a:t>
            </a:r>
            <a:r>
              <a:rPr lang="en-US" sz="2000" i="1" u="sng" dirty="0"/>
              <a:t>within</a:t>
            </a:r>
            <a:r>
              <a:rPr lang="en-US" sz="2000" i="1" dirty="0"/>
              <a:t> it</a:t>
            </a:r>
            <a:r>
              <a:rPr lang="en-US" sz="2000" dirty="0"/>
              <a:t> (those that make up the TCB) and </a:t>
            </a:r>
            <a:r>
              <a:rPr lang="en-US" sz="2000" i="1" u="sng" dirty="0"/>
              <a:t>untrusted</a:t>
            </a:r>
            <a:r>
              <a:rPr lang="en-US" sz="2000" i="1" dirty="0"/>
              <a:t> components </a:t>
            </a:r>
            <a:r>
              <a:rPr lang="en-US" sz="2000" i="1" u="sng" dirty="0"/>
              <a:t>outside</a:t>
            </a:r>
            <a:r>
              <a:rPr lang="en-US" sz="2000" i="1" dirty="0"/>
              <a:t> it</a:t>
            </a:r>
            <a:r>
              <a:rPr lang="en-US" sz="2000" dirty="0"/>
              <a:t>. </a:t>
            </a:r>
          </a:p>
          <a:p>
            <a:pPr>
              <a:spcBef>
                <a:spcPts val="0"/>
              </a:spcBef>
            </a:pPr>
            <a:r>
              <a:rPr lang="en-US" sz="2000" dirty="0"/>
              <a:t>The </a:t>
            </a:r>
            <a:r>
              <a:rPr lang="en-US" sz="2000" b="1" dirty="0"/>
              <a:t>reference monitor concept </a:t>
            </a:r>
            <a:r>
              <a:rPr lang="en-US" sz="2000" dirty="0"/>
              <a:t>is an abstract machine that ensures all subjects have the necessary access rights before accessing objects. Therefore, it mediates all access to objects by subjects. </a:t>
            </a:r>
            <a:r>
              <a:rPr lang="en-US" sz="2000" dirty="0" smtClean="0"/>
              <a:t>The </a:t>
            </a:r>
            <a:r>
              <a:rPr lang="en-US" sz="2000" b="1" dirty="0"/>
              <a:t>security kernel </a:t>
            </a:r>
            <a:r>
              <a:rPr lang="en-US" sz="2000" dirty="0"/>
              <a:t>is the mechanism that actually enforces the rules of the reference monitor concept. </a:t>
            </a:r>
          </a:p>
          <a:p>
            <a:pPr>
              <a:spcBef>
                <a:spcPts val="0"/>
              </a:spcBef>
            </a:pPr>
            <a:r>
              <a:rPr lang="en-US" sz="2000" dirty="0"/>
              <a:t>The </a:t>
            </a:r>
            <a:r>
              <a:rPr lang="en-US" sz="2000" b="1" dirty="0"/>
              <a:t>security kernel </a:t>
            </a:r>
            <a:r>
              <a:rPr lang="en-US" sz="2000" dirty="0"/>
              <a:t>must isolate processes carrying out the </a:t>
            </a:r>
            <a:r>
              <a:rPr lang="en-US" sz="2000" b="1" dirty="0"/>
              <a:t>reference monitor concept</a:t>
            </a:r>
            <a:r>
              <a:rPr lang="en-US" sz="2000" dirty="0"/>
              <a:t>, must be tamperproof, must be invoked for each access attempt, and </a:t>
            </a:r>
            <a:r>
              <a:rPr lang="en-US" sz="2000" i="1" dirty="0"/>
              <a:t>must be small enough to be properly tested</a:t>
            </a:r>
            <a:r>
              <a:rPr lang="en-US" sz="2000" dirty="0"/>
              <a:t>. </a:t>
            </a:r>
          </a:p>
          <a:p>
            <a:pPr>
              <a:spcBef>
                <a:spcPts val="0"/>
              </a:spcBef>
            </a:pPr>
            <a:r>
              <a:rPr lang="en-US" sz="2000" i="1" dirty="0"/>
              <a:t>Processes need to be isolated</a:t>
            </a:r>
            <a:r>
              <a:rPr lang="en-US" sz="2000" dirty="0"/>
              <a:t>, which can be done through segmented memory addressing, encapsulation of objects, time multiplexing of shared </a:t>
            </a:r>
            <a:r>
              <a:rPr lang="en-US" sz="2000" dirty="0" smtClean="0"/>
              <a:t>resources, </a:t>
            </a:r>
            <a:r>
              <a:rPr lang="en-US" sz="2000" dirty="0"/>
              <a:t>naming distinctions, and virtual mapping</a:t>
            </a:r>
            <a:r>
              <a:rPr lang="en-US" sz="2000" dirty="0" smtClean="0"/>
              <a:t>.</a:t>
            </a:r>
            <a:endParaRPr lang="en-US" sz="2000" dirty="0"/>
          </a:p>
        </p:txBody>
      </p:sp>
    </p:spTree>
    <p:extLst>
      <p:ext uri="{BB962C8B-B14F-4D97-AF65-F5344CB8AC3E}">
        <p14:creationId xmlns:p14="http://schemas.microsoft.com/office/powerpoint/2010/main" val="320255181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98</a:t>
            </a:fld>
            <a:endParaRPr lang="en-US" dirty="0"/>
          </a:p>
        </p:txBody>
      </p:sp>
      <p:sp>
        <p:nvSpPr>
          <p:cNvPr id="3" name="Title 2"/>
          <p:cNvSpPr>
            <a:spLocks noGrp="1"/>
          </p:cNvSpPr>
          <p:nvPr>
            <p:ph type="title"/>
          </p:nvPr>
        </p:nvSpPr>
        <p:spPr/>
        <p:txBody>
          <a:bodyPr/>
          <a:lstStyle/>
          <a:p>
            <a:r>
              <a:rPr lang="en-US" dirty="0"/>
              <a:t>Key Terms</a:t>
            </a:r>
          </a:p>
        </p:txBody>
      </p:sp>
      <p:sp>
        <p:nvSpPr>
          <p:cNvPr id="4" name="Content Placeholder 3"/>
          <p:cNvSpPr>
            <a:spLocks noGrp="1"/>
          </p:cNvSpPr>
          <p:nvPr>
            <p:ph idx="1"/>
          </p:nvPr>
        </p:nvSpPr>
        <p:spPr/>
        <p:txBody>
          <a:bodyPr>
            <a:noAutofit/>
          </a:bodyPr>
          <a:lstStyle/>
          <a:p>
            <a:r>
              <a:rPr lang="en-US" sz="2000" dirty="0"/>
              <a:t>Virtualization -- Creation of a simulated environment (hardware platform, operating system, storage, etc.) that allows for central control and scalability. </a:t>
            </a:r>
          </a:p>
          <a:p>
            <a:r>
              <a:rPr lang="en-US" sz="2000" dirty="0"/>
              <a:t>Hypervisor -- Central program used to manage virtual machines (guests) within a simulated environment (host). </a:t>
            </a:r>
          </a:p>
          <a:p>
            <a:r>
              <a:rPr lang="en-US" sz="2000" dirty="0"/>
              <a:t>Security policy -- Strategic tool used to dictate how sensitive information and resources are to be managed and protected. </a:t>
            </a:r>
          </a:p>
          <a:p>
            <a:r>
              <a:rPr lang="en-US" sz="2000" dirty="0"/>
              <a:t>Trusted computing base -- A collection of all the hardware, software, and firmware components within a system that provide security and enforce the system’s security policy. </a:t>
            </a:r>
          </a:p>
          <a:p>
            <a:r>
              <a:rPr lang="en-US" sz="2000" dirty="0"/>
              <a:t>Trusted path -- Trustworthy software channel that is used for communication between two processes that cannot be circumvented. </a:t>
            </a:r>
          </a:p>
          <a:p>
            <a:r>
              <a:rPr lang="en-US" sz="2000" dirty="0"/>
              <a:t>Security perimeter -- Mechanism used to delineate between the components within and outside of the trusted computing base. </a:t>
            </a:r>
          </a:p>
        </p:txBody>
      </p:sp>
    </p:spTree>
    <p:extLst>
      <p:ext uri="{BB962C8B-B14F-4D97-AF65-F5344CB8AC3E}">
        <p14:creationId xmlns:p14="http://schemas.microsoft.com/office/powerpoint/2010/main" val="203797800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99</a:t>
            </a:fld>
            <a:endParaRPr lang="en-US" dirty="0"/>
          </a:p>
        </p:txBody>
      </p:sp>
      <p:sp>
        <p:nvSpPr>
          <p:cNvPr id="3" name="Title 2"/>
          <p:cNvSpPr>
            <a:spLocks noGrp="1"/>
          </p:cNvSpPr>
          <p:nvPr>
            <p:ph type="title"/>
          </p:nvPr>
        </p:nvSpPr>
        <p:spPr/>
        <p:txBody>
          <a:bodyPr/>
          <a:lstStyle/>
          <a:p>
            <a:r>
              <a:rPr lang="en-US" dirty="0"/>
              <a:t>Key Terms</a:t>
            </a:r>
          </a:p>
        </p:txBody>
      </p:sp>
      <p:sp>
        <p:nvSpPr>
          <p:cNvPr id="4" name="Content Placeholder 3"/>
          <p:cNvSpPr>
            <a:spLocks noGrp="1"/>
          </p:cNvSpPr>
          <p:nvPr>
            <p:ph idx="1"/>
          </p:nvPr>
        </p:nvSpPr>
        <p:spPr/>
        <p:txBody>
          <a:bodyPr>
            <a:noAutofit/>
          </a:bodyPr>
          <a:lstStyle/>
          <a:p>
            <a:r>
              <a:rPr lang="en-US" sz="2000" dirty="0" smtClean="0"/>
              <a:t>Reference </a:t>
            </a:r>
            <a:r>
              <a:rPr lang="en-US" sz="2000" dirty="0"/>
              <a:t>monitor -- Concept that defines a set of design requirements of a reference validation mechanism (security kernel), which enforces an access control policy over subjects’ (processes, users) ability to perform operations (read, write, execute) on objects (files, resources) on a system. </a:t>
            </a:r>
          </a:p>
          <a:p>
            <a:r>
              <a:rPr lang="en-US" sz="2000" dirty="0"/>
              <a:t>Security kernel -- Hardware, software, and firmware components that fall within the TCB and implement and enforce the reference monitor concept. </a:t>
            </a:r>
          </a:p>
          <a:p>
            <a:r>
              <a:rPr lang="en-US" sz="2000" dirty="0"/>
              <a:t>Multilevel security policies -- Outlines how a system can simultaneously process information at different classifications for users with different clearance levels.</a:t>
            </a:r>
          </a:p>
          <a:p>
            <a:endParaRPr lang="en-US" sz="2000" dirty="0"/>
          </a:p>
        </p:txBody>
      </p:sp>
    </p:spTree>
    <p:extLst>
      <p:ext uri="{BB962C8B-B14F-4D97-AF65-F5344CB8AC3E}">
        <p14:creationId xmlns:p14="http://schemas.microsoft.com/office/powerpoint/2010/main" val="3213182514"/>
      </p:ext>
    </p:extLst>
  </p:cSld>
  <p:clrMapOvr>
    <a:masterClrMapping/>
  </p:clrMapOvr>
  <p:timing>
    <p:tnLst>
      <p:par>
        <p:cTn id="1" dur="indefinite" restart="never" nodeType="tmRoot"/>
      </p:par>
    </p:tnLst>
  </p:timing>
</p:sld>
</file>

<file path=ppt/theme/theme1.xml><?xml version="1.0" encoding="utf-8"?>
<a:theme xmlns:a="http://schemas.openxmlformats.org/drawingml/2006/main" name="SMU Slide TEMPLATE 20100603.ver01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SMU Slide TEMPLATE 20100603.ver01a</Template>
  <TotalTime>0</TotalTime>
  <Words>13851</Words>
  <Application>Microsoft Office PowerPoint</Application>
  <PresentationFormat>On-screen Show (4:3)</PresentationFormat>
  <Paragraphs>1351</Paragraphs>
  <Slides>170</Slides>
  <Notes>58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170</vt:i4>
      </vt:variant>
    </vt:vector>
  </HeadingPairs>
  <TitlesOfParts>
    <vt:vector size="183" baseType="lpstr">
      <vt:lpstr>ＭＳ Ｐゴシック</vt:lpstr>
      <vt:lpstr>Arial</vt:lpstr>
      <vt:lpstr>Arial Black</vt:lpstr>
      <vt:lpstr>Calibri</vt:lpstr>
      <vt:lpstr>Century Gothic</vt:lpstr>
      <vt:lpstr>Courier New</vt:lpstr>
      <vt:lpstr>Gisha</vt:lpstr>
      <vt:lpstr>Helvetica</vt:lpstr>
      <vt:lpstr>Segoe UI</vt:lpstr>
      <vt:lpstr>Tahoma</vt:lpstr>
      <vt:lpstr>Times New Roman</vt:lpstr>
      <vt:lpstr>Wingdings</vt:lpstr>
      <vt:lpstr>SMU Slide TEMPLATE 20100603.ver01a</vt:lpstr>
      <vt:lpstr>Session 8: Architecture</vt:lpstr>
      <vt:lpstr>Housekeeping</vt:lpstr>
      <vt:lpstr>Academic Calendar &amp; Sessions</vt:lpstr>
      <vt:lpstr>Comparison of Our Class to CISSP Domains</vt:lpstr>
      <vt:lpstr>Tales from the Crypt.</vt:lpstr>
      <vt:lpstr>PowerPoint Presentation</vt:lpstr>
      <vt:lpstr>Job Information – IBM </vt:lpstr>
      <vt:lpstr>Job Information – TSP</vt:lpstr>
      <vt:lpstr>Job Information – Critical Start</vt:lpstr>
      <vt:lpstr>VSAQ - Vendor Security Assessment Questionnaires</vt:lpstr>
      <vt:lpstr>Recommended Classes</vt:lpstr>
      <vt:lpstr>Let’s Get Started.</vt:lpstr>
      <vt:lpstr>Session Contents</vt:lpstr>
      <vt:lpstr>Chris's View</vt:lpstr>
      <vt:lpstr>Today's Materials</vt:lpstr>
      <vt:lpstr>CHAPTER 4 Security Architecture and Design</vt:lpstr>
      <vt:lpstr>System Architecture</vt:lpstr>
      <vt:lpstr>Key Terms</vt:lpstr>
      <vt:lpstr>Formal Architecture Terms and Relationships</vt:lpstr>
      <vt:lpstr>Computer Architecture</vt:lpstr>
      <vt:lpstr>Why Architect in the First place</vt:lpstr>
      <vt:lpstr>Architecture </vt:lpstr>
      <vt:lpstr>Architecture Cont..</vt:lpstr>
      <vt:lpstr>CPU </vt:lpstr>
      <vt:lpstr>CPU States</vt:lpstr>
      <vt:lpstr>CPU Modes and protection rings </vt:lpstr>
      <vt:lpstr>Protection Rings</vt:lpstr>
      <vt:lpstr>CPU Modes and Protection Rings</vt:lpstr>
      <vt:lpstr>Wrap up on OS Modes and Protection Rings</vt:lpstr>
      <vt:lpstr>Example of CPU Zero Bad Drivers</vt:lpstr>
      <vt:lpstr>Operating Systems Architecture</vt:lpstr>
      <vt:lpstr>Registers </vt:lpstr>
      <vt:lpstr>Registers</vt:lpstr>
      <vt:lpstr>Program Status Word</vt:lpstr>
      <vt:lpstr>A Typical Stack</vt:lpstr>
      <vt:lpstr>External Components</vt:lpstr>
      <vt:lpstr>Memory Access</vt:lpstr>
      <vt:lpstr>Memory Buses (read example)</vt:lpstr>
      <vt:lpstr>Memory Buses (read example)</vt:lpstr>
      <vt:lpstr>Memory Buses (read example)</vt:lpstr>
      <vt:lpstr>Multiprocessing</vt:lpstr>
      <vt:lpstr>Symmetric Multiprocessing</vt:lpstr>
      <vt:lpstr>Asymmetric Multiprocessing</vt:lpstr>
      <vt:lpstr>Key Terms – Computer Architecture </vt:lpstr>
      <vt:lpstr>Key Terms – Computer Architecture </vt:lpstr>
      <vt:lpstr>Key Terms – Computer Architecture </vt:lpstr>
      <vt:lpstr>Operating System Components</vt:lpstr>
      <vt:lpstr>Process management </vt:lpstr>
      <vt:lpstr>Multiprogramming</vt:lpstr>
      <vt:lpstr>Time Slicing (1 second)</vt:lpstr>
      <vt:lpstr>Multi-programming</vt:lpstr>
      <vt:lpstr>Multi-programming </vt:lpstr>
      <vt:lpstr>Process Table</vt:lpstr>
      <vt:lpstr>Multi-programming </vt:lpstr>
      <vt:lpstr>A thread</vt:lpstr>
      <vt:lpstr>PowerPoint Presentation</vt:lpstr>
      <vt:lpstr>Multi-threaded program</vt:lpstr>
      <vt:lpstr>Thread</vt:lpstr>
      <vt:lpstr>Process/thread scheduling</vt:lpstr>
      <vt:lpstr>Ensuring security on Multitasking systems</vt:lpstr>
      <vt:lpstr>Ensuring security on Multitasking systems</vt:lpstr>
      <vt:lpstr>Memory Encapsulation/Isolation</vt:lpstr>
      <vt:lpstr>Ensuring security on Multitasking systems</vt:lpstr>
      <vt:lpstr>Ensuring security on Multitasking systems</vt:lpstr>
      <vt:lpstr>Ensuring security on Multitasking systems</vt:lpstr>
      <vt:lpstr>Virtual Mapping</vt:lpstr>
      <vt:lpstr>Memory Management </vt:lpstr>
      <vt:lpstr>Memory Management </vt:lpstr>
      <vt:lpstr>Memory Management</vt:lpstr>
      <vt:lpstr>Memory Management</vt:lpstr>
      <vt:lpstr>Memory Types </vt:lpstr>
      <vt:lpstr>Memory Types </vt:lpstr>
      <vt:lpstr>Memory Type</vt:lpstr>
      <vt:lpstr>Other Memory Terms </vt:lpstr>
      <vt:lpstr>Paging</vt:lpstr>
      <vt:lpstr>Key Terms – Operating System Components</vt:lpstr>
      <vt:lpstr>Key Terms – Operating System Components</vt:lpstr>
      <vt:lpstr>Major Operating System Kernel Architectures</vt:lpstr>
      <vt:lpstr>Major Operating System Kernel Architectures</vt:lpstr>
      <vt:lpstr>Monolithic vs. Layered Architecture</vt:lpstr>
      <vt:lpstr>Microkernel Architecture</vt:lpstr>
      <vt:lpstr>Windows Hybrid Microkernel Architecture</vt:lpstr>
      <vt:lpstr>Major Operating System Kernel Architectures</vt:lpstr>
      <vt:lpstr>Key Terms – OS Architecture</vt:lpstr>
      <vt:lpstr>Key Terms – OS Architecture</vt:lpstr>
      <vt:lpstr>Virtual Machines </vt:lpstr>
      <vt:lpstr>System Security Architecture</vt:lpstr>
      <vt:lpstr>System Architecture</vt:lpstr>
      <vt:lpstr>Security Architecture Terms </vt:lpstr>
      <vt:lpstr>Trusted Computing Base</vt:lpstr>
      <vt:lpstr>Security Perimeter </vt:lpstr>
      <vt:lpstr>TCB Check</vt:lpstr>
      <vt:lpstr>Security Terms</vt:lpstr>
      <vt:lpstr>Reference Monitor </vt:lpstr>
      <vt:lpstr>Reference Monitor</vt:lpstr>
      <vt:lpstr>Security Kernel (SK)</vt:lpstr>
      <vt:lpstr>Pulling These Concepts Together – Quick Tips</vt:lpstr>
      <vt:lpstr>Key Terms</vt:lpstr>
      <vt:lpstr>Key Terms</vt:lpstr>
      <vt:lpstr>Security Architecture &amp; Models </vt:lpstr>
      <vt:lpstr>Terms we need to know</vt:lpstr>
      <vt:lpstr>State Machine Models </vt:lpstr>
      <vt:lpstr>Computer Architecture</vt:lpstr>
      <vt:lpstr>Don’t need to know this:</vt:lpstr>
      <vt:lpstr>Computer Memory Hierarchy</vt:lpstr>
      <vt:lpstr>Memory Concepts</vt:lpstr>
      <vt:lpstr>Memory Types</vt:lpstr>
      <vt:lpstr>Storage Devices</vt:lpstr>
      <vt:lpstr>Instruction Execution Cycle: I</vt:lpstr>
      <vt:lpstr>Instruction Execution Cycle: II</vt:lpstr>
      <vt:lpstr>Instruction Execution Cycle: II</vt:lpstr>
      <vt:lpstr>Software</vt:lpstr>
      <vt:lpstr>Five Generations of Software</vt:lpstr>
      <vt:lpstr>Open vs. Closed Systems</vt:lpstr>
      <vt:lpstr>Distributed Systems &amp; Architecture</vt:lpstr>
      <vt:lpstr>Challenges &amp; Concerns</vt:lpstr>
      <vt:lpstr>Security Mechanisms &amp; Counters</vt:lpstr>
      <vt:lpstr>Protection Mechanisms</vt:lpstr>
      <vt:lpstr>Rings</vt:lpstr>
      <vt:lpstr>Security Labels</vt:lpstr>
      <vt:lpstr>Security Modes</vt:lpstr>
      <vt:lpstr>Additional Security Considerations</vt:lpstr>
      <vt:lpstr>Recovery Procedures</vt:lpstr>
      <vt:lpstr>ASSURANCE</vt:lpstr>
      <vt:lpstr>Evaluation Criteria</vt:lpstr>
      <vt:lpstr>TCSEC</vt:lpstr>
      <vt:lpstr>TCSEC – Model</vt:lpstr>
      <vt:lpstr>TCSEC – Model (cont)</vt:lpstr>
      <vt:lpstr>ITSEC</vt:lpstr>
      <vt:lpstr>Common Criteria</vt:lpstr>
      <vt:lpstr>Certification &amp; Accreditation</vt:lpstr>
      <vt:lpstr>Certification &amp; Accreditation</vt:lpstr>
      <vt:lpstr>DITSCAP</vt:lpstr>
      <vt:lpstr>NIACAP</vt:lpstr>
      <vt:lpstr>Access Control Models</vt:lpstr>
      <vt:lpstr>Lattice Models</vt:lpstr>
      <vt:lpstr>Bell-LaPadula Model</vt:lpstr>
      <vt:lpstr>Bell-LaPadula Model &amp; MLS &amp; MAC </vt:lpstr>
      <vt:lpstr>Bell-LaPadula Model &amp; Secure State</vt:lpstr>
      <vt:lpstr>Bell-LaPadula Model &amp; ds-property</vt:lpstr>
      <vt:lpstr>Bell-LaPadula Model – Rules </vt:lpstr>
      <vt:lpstr>Biba Model - OR - Biba Integrity Model</vt:lpstr>
      <vt:lpstr>Biba Integrity Model</vt:lpstr>
      <vt:lpstr>Biba Model – Rules (Restating for Clarity) </vt:lpstr>
      <vt:lpstr>Clark-Wilson Model – Rules</vt:lpstr>
      <vt:lpstr>Clark-Wilson Model</vt:lpstr>
      <vt:lpstr>Models and Software Development</vt:lpstr>
      <vt:lpstr>Goals of Integrity Models</vt:lpstr>
      <vt:lpstr>Security Models Recap</vt:lpstr>
      <vt:lpstr>Security Models Recap</vt:lpstr>
      <vt:lpstr>Additional Security Models</vt:lpstr>
      <vt:lpstr>Security Modes</vt:lpstr>
      <vt:lpstr>Dedicated Security Mode</vt:lpstr>
      <vt:lpstr>System High-Security Mode</vt:lpstr>
      <vt:lpstr>Compartmented Security Mode</vt:lpstr>
      <vt:lpstr>Multilevel Security Mode</vt:lpstr>
      <vt:lpstr>Security Modes</vt:lpstr>
      <vt:lpstr>Additional Concepts</vt:lpstr>
      <vt:lpstr>Common Criteria</vt:lpstr>
      <vt:lpstr>Certification vs. Accreditation</vt:lpstr>
      <vt:lpstr>Additional Key Terms</vt:lpstr>
      <vt:lpstr>Additional Key Terms</vt:lpstr>
      <vt:lpstr>Final Thoughts</vt:lpstr>
      <vt:lpstr>Final Thoughts</vt:lpstr>
      <vt:lpstr>OWASP Risk Rating Methodology</vt:lpstr>
      <vt:lpstr>From Authorities to Audits</vt:lpstr>
      <vt:lpstr>Effectively Managed IT Controls</vt:lpstr>
      <vt:lpstr>PowerPoint Presentation</vt:lpstr>
      <vt:lpstr>Additional Materials</vt:lpstr>
      <vt:lpstr>Today's Materials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
  <cp:revision>222</cp:revision>
  <dcterms:created xsi:type="dcterms:W3CDTF">2008-10-07T12:24:40Z</dcterms:created>
  <dcterms:modified xsi:type="dcterms:W3CDTF">2016-10-25T15:13:55Z</dcterms:modified>
</cp:coreProperties>
</file>